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674D6F-0708-42BF-A783-A5F4339499E2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2014E-93EC-4492-ACCE-F044A667695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85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25CCB-6F95-43BE-9EC3-E1FA101D82FA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2BCB71-3F9A-43D8-B88D-AB585388706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3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2C525-CB04-4AC5-B3DA-3C8DFFDF0ABE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A72DA-B1F9-4CB9-B29D-CAEDE04B72B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97C5D-D0E5-4DF0-AA8D-8EC8C11BB547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2C7130-337C-41FC-9EEC-D867B10BDF3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11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3D8A33-60D6-41C8-816D-3CE3F9630D20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1BA2BD-E983-4B38-BE99-D7C61E1EEFD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DD9F6-D086-4F75-A5AD-94B4DB2FC063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6419FC-DF88-4EFD-82FE-529A379C8A6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6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0927FD-F134-4DB9-8FAA-8EFC38A8FD2B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BD03E-39CA-4BC0-93AE-E2308B8E2CE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85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996259-F3FB-42C5-83B2-70C8BE658CBF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A65A6B-FEFE-41AF-8700-643DD68A0FD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94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90C78-B6CB-49F8-B276-6482C97B21A6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16015E-298E-4914-B1EB-EF98958B6A3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0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356AD2-38A4-4CD7-9C66-A8F6F2246A85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D04BBF-6949-4B5F-A517-6600DA53381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59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2EE72-9D56-41AB-BEA7-A4A4C449CCC7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CC8645-3402-4D00-87D8-84C5C43E889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20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74581AC-3F62-428D-8CA3-F51104ECE926}" type="datetime1">
              <a:rPr lang="hu-HU"/>
              <a:pPr lvl="0"/>
              <a:t>2015.06.24.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E158B4C-A56D-43E8-A61D-CB4510C079EE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u-HU" sz="4400">
                <a:latin typeface="Calibri" pitchFamily="34"/>
              </a:rPr>
              <a:t>KÖZMEGHALLGATÁS 2015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sz="3200"/>
              <a:t>Tájékoztató</a:t>
            </a:r>
            <a:br>
              <a:rPr lang="hu-HU" sz="3200"/>
            </a:br>
            <a:r>
              <a:rPr lang="hu-HU" sz="3200"/>
              <a:t>Nagykovácsi Nagyközség Önkormányzatának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sz="3200"/>
              <a:t>2015. évben folyamatban lévő pályázatairól</a:t>
            </a:r>
          </a:p>
          <a:p>
            <a:pPr lvl="0">
              <a:lnSpc>
                <a:spcPct val="70000"/>
              </a:lnSpc>
            </a:pPr>
            <a:endParaRPr lang="hu-HU" sz="2200"/>
          </a:p>
        </p:txBody>
      </p:sp>
      <p:pic>
        <p:nvPicPr>
          <p:cNvPr id="4" name="Kép 3" descr="Új ké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74687" y="738734"/>
            <a:ext cx="1295403" cy="13906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3214911"/>
          </a:xfrm>
        </p:spPr>
        <p:txBody>
          <a:bodyPr/>
          <a:lstStyle/>
          <a:p>
            <a:pPr lvl="0"/>
            <a:r>
              <a:rPr lang="hu-HU"/>
              <a:t/>
            </a:r>
            <a:br>
              <a:rPr lang="hu-HU"/>
            </a:br>
            <a:r>
              <a:rPr lang="hu-HU" b="1">
                <a:solidFill>
                  <a:srgbClr val="0070C0"/>
                </a:solidFill>
              </a:rPr>
              <a:t>Köszönöm a figyelmet!</a:t>
            </a:r>
          </a:p>
        </p:txBody>
      </p:sp>
      <p:pic>
        <p:nvPicPr>
          <p:cNvPr id="3" name="Kép hely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11" r="7811"/>
          <a:stretch>
            <a:fillRect/>
          </a:stretch>
        </p:blipFill>
        <p:spPr/>
      </p:pic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hu-HU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665381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Vállalkozói inkubátorház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952628" y="2042906"/>
            <a:ext cx="8229600" cy="4780976"/>
          </a:xfrm>
        </p:spPr>
        <p:txBody>
          <a:bodyPr/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2000">
                <a:latin typeface="Times New Roman" pitchFamily="18"/>
                <a:cs typeface="Times New Roman" pitchFamily="18"/>
              </a:rPr>
              <a:t>Vállalkozói inkubátorház létrehozása a határmenti régiók kis- és középvállalkozói részére „Visszatérés a természethez” szellemében. Az Öregiskola épületének felújítása (I.ütem), új irodaépület építése (II.ütem) - induló vállalkozások szakmai, üzleti információs támogatása, elsősorban a mezőgazdasági fejlesztések, energiahatékony megoldások területén a szlovák féllel közös piacra jutási programok megvalósítása érdekében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Megvalósítás: 			</a:t>
            </a:r>
            <a:r>
              <a:rPr lang="hu-HU" sz="2000">
                <a:latin typeface="Times New Roman" pitchFamily="18"/>
                <a:cs typeface="Times New Roman" pitchFamily="18"/>
              </a:rPr>
              <a:t>2012-2015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Pályázati azonosító:		</a:t>
            </a:r>
            <a:r>
              <a:rPr lang="hu-HU" sz="2000">
                <a:latin typeface="Times New Roman" pitchFamily="18"/>
                <a:cs typeface="Times New Roman" pitchFamily="18"/>
              </a:rPr>
              <a:t>HUSK/1101/1.1.1/0361	  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Project összköltsége: 		</a:t>
            </a:r>
            <a:r>
              <a:rPr lang="hu-HU" sz="2000">
                <a:latin typeface="Times New Roman" pitchFamily="18"/>
                <a:cs typeface="Times New Roman" pitchFamily="18"/>
              </a:rPr>
              <a:t>755 950 EUR</a:t>
            </a:r>
            <a:r>
              <a:rPr lang="hu-HU" sz="20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Támogatási intenzitás: 	</a:t>
            </a:r>
            <a:r>
              <a:rPr lang="hu-HU" sz="2000">
                <a:latin typeface="Times New Roman" pitchFamily="18"/>
                <a:cs typeface="Times New Roman" pitchFamily="18"/>
              </a:rPr>
              <a:t>85%+10%</a:t>
            </a:r>
            <a:r>
              <a:rPr lang="hu-HU" sz="2000" b="1">
                <a:latin typeface="Times New Roman" pitchFamily="18"/>
                <a:cs typeface="Times New Roman" pitchFamily="18"/>
              </a:rPr>
              <a:t>	</a:t>
            </a:r>
            <a:endParaRPr lang="hu-HU" sz="20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Támogatás összege:		</a:t>
            </a:r>
            <a:r>
              <a:rPr lang="hu-HU" sz="2000">
                <a:latin typeface="Times New Roman" pitchFamily="18"/>
                <a:cs typeface="Times New Roman" pitchFamily="18"/>
              </a:rPr>
              <a:t>718 152,5 EUR	  	 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TSZ dátuma:			</a:t>
            </a:r>
            <a:r>
              <a:rPr lang="hu-HU" sz="2000">
                <a:latin typeface="Times New Roman" pitchFamily="18"/>
                <a:cs typeface="Times New Roman" pitchFamily="18"/>
              </a:rPr>
              <a:t>2012. június 22.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Kivitelezők:</a:t>
            </a:r>
            <a:r>
              <a:rPr lang="hu-HU" sz="2000">
                <a:latin typeface="Times New Roman" pitchFamily="18"/>
                <a:cs typeface="Times New Roman" pitchFamily="18"/>
              </a:rPr>
              <a:t>			régi épület- Confector Mérnök Iroda Kft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000">
                <a:latin typeface="Times New Roman" pitchFamily="18"/>
                <a:cs typeface="Times New Roman" pitchFamily="18"/>
              </a:rPr>
              <a:t>				új épület- Jánosik és Társai Kft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700" b="1"/>
          </a:p>
        </p:txBody>
      </p:sp>
      <p:pic>
        <p:nvPicPr>
          <p:cNvPr id="4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9" y="57662"/>
            <a:ext cx="2883176" cy="1917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200" y="3734519"/>
            <a:ext cx="3476411" cy="23114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2475930" y="365129"/>
            <a:ext cx="7104796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Új bölcsődei intézménylétesítés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208891" y="2327422"/>
            <a:ext cx="8675333" cy="3786283"/>
          </a:xfrm>
        </p:spPr>
        <p:txBody>
          <a:bodyPr/>
          <a:lstStyle/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2200">
                <a:latin typeface="Times New Roman" pitchFamily="18"/>
                <a:cs typeface="Times New Roman" pitchFamily="18"/>
              </a:rPr>
              <a:t>Új két csoportszobás bölcsőde építése</a:t>
            </a:r>
            <a:r>
              <a:rPr lang="hu-HU" sz="2400"/>
              <a:t>  </a:t>
            </a:r>
            <a:r>
              <a:rPr lang="hu-HU" sz="2200">
                <a:latin typeface="Times New Roman" pitchFamily="18"/>
                <a:cs typeface="Times New Roman" pitchFamily="18"/>
              </a:rPr>
              <a:t>a Kaszáló utca 12-14. alatt</a:t>
            </a:r>
          </a:p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Megvalósítás: 		</a:t>
            </a:r>
            <a:r>
              <a:rPr lang="hu-HU" sz="2200">
                <a:latin typeface="Times New Roman" pitchFamily="18"/>
                <a:cs typeface="Times New Roman" pitchFamily="18"/>
              </a:rPr>
              <a:t>2013-2015	  	</a:t>
            </a:r>
          </a:p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Pályázati azonosító:		</a:t>
            </a:r>
            <a:r>
              <a:rPr lang="hu-HU" sz="2200">
                <a:latin typeface="Times New Roman" pitchFamily="18"/>
                <a:cs typeface="Times New Roman" pitchFamily="18"/>
              </a:rPr>
              <a:t>KMOP-4.5.2-11-2012-0028  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Project összköltsége: 	</a:t>
            </a:r>
            <a:r>
              <a:rPr lang="hu-HU" sz="2200">
                <a:latin typeface="Times New Roman" pitchFamily="18"/>
                <a:cs typeface="Times New Roman" pitchFamily="18"/>
              </a:rPr>
              <a:t>186 017 581Ft</a:t>
            </a:r>
            <a:r>
              <a:rPr lang="hu-HU" sz="22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Támogatási intenzitás: 	</a:t>
            </a:r>
            <a:r>
              <a:rPr lang="hu-HU" sz="2200">
                <a:latin typeface="Times New Roman" pitchFamily="18"/>
                <a:cs typeface="Times New Roman" pitchFamily="18"/>
              </a:rPr>
              <a:t>90%</a:t>
            </a:r>
            <a:r>
              <a:rPr lang="hu-HU" sz="2200" b="1">
                <a:latin typeface="Times New Roman" pitchFamily="18"/>
                <a:cs typeface="Times New Roman" pitchFamily="18"/>
              </a:rPr>
              <a:t>	</a:t>
            </a:r>
            <a:endParaRPr lang="hu-HU" sz="22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Támogatás összege:		</a:t>
            </a:r>
            <a:r>
              <a:rPr lang="hu-HU" sz="2200">
                <a:latin typeface="Times New Roman" pitchFamily="18"/>
                <a:cs typeface="Times New Roman" pitchFamily="18"/>
              </a:rPr>
              <a:t>167 415 823Ft  	 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TSZ dátuma:		</a:t>
            </a:r>
            <a:r>
              <a:rPr lang="hu-HU" sz="2200">
                <a:latin typeface="Times New Roman" pitchFamily="18"/>
                <a:cs typeface="Times New Roman" pitchFamily="18"/>
              </a:rPr>
              <a:t>2013. március 28.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Kivitelező:</a:t>
            </a:r>
            <a:r>
              <a:rPr lang="hu-HU" sz="2200">
                <a:latin typeface="Times New Roman" pitchFamily="18"/>
                <a:cs typeface="Times New Roman" pitchFamily="18"/>
              </a:rPr>
              <a:t>			Bástya Millenium Zrt.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1800" b="1"/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06" y="4052355"/>
            <a:ext cx="4057933" cy="2698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0" y="62929"/>
            <a:ext cx="2715191" cy="18053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333" y="87974"/>
            <a:ext cx="2827306" cy="18798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36335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Óvodai korszerűsítés, férőhelyszám bővítés Nagykovácsiban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952628" y="1454508"/>
            <a:ext cx="8229600" cy="5429250"/>
          </a:xfrm>
        </p:spPr>
        <p:txBody>
          <a:bodyPr/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2200">
                <a:latin typeface="Times New Roman" pitchFamily="18"/>
                <a:cs typeface="Times New Roman" pitchFamily="18"/>
              </a:rPr>
              <a:t>Kaszáló utcai óvoda két csoportszobával történő bővítése, valamint a Dózsa György utcai óvoda teljes rekonstrukciója, egy csoport- és egy tornaszobával történő bővítése 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Megvalósítás: 		</a:t>
            </a:r>
            <a:r>
              <a:rPr lang="hu-HU" sz="2200">
                <a:latin typeface="Times New Roman" pitchFamily="18"/>
                <a:cs typeface="Times New Roman" pitchFamily="18"/>
              </a:rPr>
              <a:t>2013-2014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Pályázati azonosító:		</a:t>
            </a:r>
            <a:r>
              <a:rPr lang="hu-HU" sz="2200">
                <a:latin typeface="Times New Roman" pitchFamily="18"/>
                <a:cs typeface="Times New Roman" pitchFamily="18"/>
              </a:rPr>
              <a:t>KMOP-4.6.1-11-2012-0016  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Project összköltsége: 	</a:t>
            </a:r>
            <a:r>
              <a:rPr lang="hu-HU" sz="2200">
                <a:latin typeface="Times New Roman" pitchFamily="18"/>
                <a:cs typeface="Times New Roman" pitchFamily="18"/>
              </a:rPr>
              <a:t>241 139 529 Ft</a:t>
            </a:r>
            <a:r>
              <a:rPr lang="hu-HU" sz="22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Támogatási intenzitás: 	</a:t>
            </a:r>
            <a:r>
              <a:rPr lang="hu-HU" sz="2200">
                <a:latin typeface="Times New Roman" pitchFamily="18"/>
                <a:cs typeface="Times New Roman" pitchFamily="18"/>
              </a:rPr>
              <a:t>95%</a:t>
            </a:r>
            <a:r>
              <a:rPr lang="hu-HU" sz="2200" b="1">
                <a:latin typeface="Times New Roman" pitchFamily="18"/>
                <a:cs typeface="Times New Roman" pitchFamily="18"/>
              </a:rPr>
              <a:t>	</a:t>
            </a:r>
            <a:endParaRPr lang="hu-HU" sz="22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Támogatás összege:		</a:t>
            </a:r>
            <a:r>
              <a:rPr lang="hu-HU" sz="2200">
                <a:latin typeface="Times New Roman" pitchFamily="18"/>
                <a:cs typeface="Times New Roman" pitchFamily="18"/>
              </a:rPr>
              <a:t>229 082 552 Ft  	 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TSZ dátuma:		</a:t>
            </a:r>
            <a:r>
              <a:rPr lang="hu-HU" sz="2200">
                <a:latin typeface="Times New Roman" pitchFamily="18"/>
                <a:cs typeface="Times New Roman" pitchFamily="18"/>
              </a:rPr>
              <a:t>2013. március 28.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Kivitelezők:	</a:t>
            </a:r>
            <a:r>
              <a:rPr lang="hu-HU" sz="2200">
                <a:latin typeface="Times New Roman" pitchFamily="18"/>
                <a:cs typeface="Times New Roman" pitchFamily="18"/>
              </a:rPr>
              <a:t>		Kaszáló u.: Eco System Hungary Kft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200">
                <a:latin typeface="Times New Roman" pitchFamily="18"/>
                <a:cs typeface="Times New Roman" pitchFamily="18"/>
              </a:rPr>
              <a:t>				Dózsa Gy. u.: Jánosik és Társai Kft	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800" b="1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73" y="2222074"/>
            <a:ext cx="3116238" cy="20719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9253"/>
            <a:ext cx="2859310" cy="16787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3251"/>
            <a:ext cx="4107978" cy="2314748"/>
          </a:xfrm>
          <a:prstGeom prst="rect">
            <a:avLst/>
          </a:prstGeom>
          <a:noFill/>
          <a:ln cap="flat">
            <a:noFill/>
          </a:ln>
          <a:effectLst>
            <a:outerShdw dist="50804" dir="5400000" algn="tl">
              <a:srgbClr val="000000">
                <a:alpha val="7000"/>
              </a:srgbClr>
            </a:outerShdw>
          </a:effectLst>
        </p:spPr>
      </p:pic>
      <p:sp>
        <p:nvSpPr>
          <p:cNvPr id="3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36335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2F5597"/>
                </a:solidFill>
              </a:rPr>
              <a:t>Nagykovácsi szennyvízhálózatának fejlesztése</a:t>
            </a:r>
          </a:p>
        </p:txBody>
      </p:sp>
      <p:sp>
        <p:nvSpPr>
          <p:cNvPr id="4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378860" y="1556244"/>
            <a:ext cx="9974942" cy="4670380"/>
          </a:xfrm>
        </p:spPr>
        <p:txBody>
          <a:bodyPr/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2400">
                <a:latin typeface="Times New Roman" pitchFamily="18"/>
                <a:cs typeface="Times New Roman" pitchFamily="18"/>
              </a:rPr>
              <a:t>Az északi településrész szennyvízelvezetésének kiépítése, új szennyvíz főgyűjtő, központi szennyvíz átemelő és szennyvíznyomócső rendszer kiépítése fővárosi csatlakozással, rekonstrukciós feladatok elvégzése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Megvalósítás: 			</a:t>
            </a:r>
            <a:r>
              <a:rPr lang="hu-HU" sz="2400">
                <a:latin typeface="Times New Roman" pitchFamily="18"/>
                <a:cs typeface="Times New Roman" pitchFamily="18"/>
              </a:rPr>
              <a:t>2014-2015</a:t>
            </a:r>
            <a:r>
              <a:rPr lang="hu-HU" sz="2400" b="1">
                <a:latin typeface="Times New Roman" pitchFamily="18"/>
                <a:cs typeface="Times New Roman" pitchFamily="18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Pályázati azonosító:		</a:t>
            </a:r>
            <a:r>
              <a:rPr lang="hu-HU" sz="2400">
                <a:latin typeface="Times New Roman" pitchFamily="18"/>
                <a:cs typeface="Times New Roman" pitchFamily="18"/>
              </a:rPr>
              <a:t>KEOP-1.2.0/09-11-2013-0015</a:t>
            </a:r>
            <a:r>
              <a:rPr lang="hu-HU" sz="2400" b="1">
                <a:latin typeface="Times New Roman" pitchFamily="18"/>
                <a:cs typeface="Times New Roman" pitchFamily="18"/>
              </a:rPr>
              <a:t> 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Project összköltsége: 		</a:t>
            </a:r>
            <a:r>
              <a:rPr lang="hu-HU" sz="2400">
                <a:latin typeface="Times New Roman" pitchFamily="18"/>
                <a:cs typeface="Times New Roman" pitchFamily="18"/>
              </a:rPr>
              <a:t>1 480 961 686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Elszámolható költség:		</a:t>
            </a:r>
            <a:r>
              <a:rPr lang="hu-HU" sz="2400">
                <a:latin typeface="Times New Roman" pitchFamily="18"/>
                <a:cs typeface="Times New Roman" pitchFamily="18"/>
              </a:rPr>
              <a:t>1 461 283 531 Ft</a:t>
            </a:r>
            <a:r>
              <a:rPr lang="hu-HU" sz="24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Támogatási intenzitás: 		</a:t>
            </a:r>
            <a:r>
              <a:rPr lang="hu-HU" sz="2400">
                <a:latin typeface="Times New Roman" pitchFamily="18"/>
                <a:cs typeface="Times New Roman" pitchFamily="18"/>
              </a:rPr>
              <a:t>94,13%</a:t>
            </a:r>
            <a:r>
              <a:rPr lang="hu-HU" sz="24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Támogatás összege:		</a:t>
            </a:r>
            <a:r>
              <a:rPr lang="hu-HU" sz="2400">
                <a:latin typeface="Times New Roman" pitchFamily="18"/>
                <a:cs typeface="Times New Roman" pitchFamily="18"/>
              </a:rPr>
              <a:t>1 375 513 728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Elnyert önerő pályázat összege:	</a:t>
            </a:r>
            <a:r>
              <a:rPr lang="hu-HU" sz="2400">
                <a:latin typeface="Times New Roman" pitchFamily="18"/>
                <a:cs typeface="Times New Roman" pitchFamily="18"/>
              </a:rPr>
              <a:t>84 180 888 Ft</a:t>
            </a:r>
            <a:r>
              <a:rPr lang="hu-HU" sz="2400" b="1">
                <a:latin typeface="Times New Roman" pitchFamily="18"/>
                <a:cs typeface="Times New Roman" pitchFamily="18"/>
              </a:rPr>
              <a:t>	 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TSZ dátuma:			</a:t>
            </a:r>
            <a:r>
              <a:rPr lang="hu-HU" sz="2400">
                <a:latin typeface="Times New Roman" pitchFamily="18"/>
                <a:cs typeface="Times New Roman" pitchFamily="18"/>
              </a:rPr>
              <a:t>2014. január 7.</a:t>
            </a:r>
            <a:r>
              <a:rPr lang="hu-HU" sz="24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>
                <a:latin typeface="Times New Roman" pitchFamily="18"/>
                <a:cs typeface="Times New Roman" pitchFamily="18"/>
              </a:rPr>
              <a:t>Kivitelező:				</a:t>
            </a:r>
            <a:r>
              <a:rPr lang="hu-HU" sz="2400">
                <a:latin typeface="Times New Roman" pitchFamily="18"/>
                <a:cs typeface="Times New Roman" pitchFamily="18"/>
              </a:rPr>
              <a:t>ZSO-VIA Közös Ajánlattevők -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hu-HU" sz="2400" b="1">
                <a:latin typeface="Times New Roman" pitchFamily="18"/>
                <a:cs typeface="Times New Roman" pitchFamily="18"/>
              </a:rPr>
              <a:t>					</a:t>
            </a:r>
            <a:r>
              <a:rPr lang="hu-HU" sz="2400">
                <a:latin typeface="Times New Roman" pitchFamily="18"/>
                <a:cs typeface="Times New Roman" pitchFamily="18"/>
              </a:rPr>
              <a:t>Hajdú és Társai Kft, VIANOVA 87 Zrt.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1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0686"/>
            <a:ext cx="7263728" cy="20973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36335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Nagykovácsi közvilágítási hálózatának korszerűsítése</a:t>
            </a:r>
          </a:p>
        </p:txBody>
      </p:sp>
      <p:sp>
        <p:nvSpPr>
          <p:cNvPr id="4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952628" y="1537673"/>
            <a:ext cx="8856402" cy="4427680"/>
          </a:xfrm>
        </p:spPr>
        <p:txBody>
          <a:bodyPr/>
          <a:lstStyle/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2200">
                <a:latin typeface="Times New Roman" pitchFamily="18"/>
                <a:cs typeface="Times New Roman" pitchFamily="18"/>
              </a:rPr>
              <a:t>LED-es közvilágítási lámpatestek felszerelése</a:t>
            </a:r>
          </a:p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Megvalósítás: 			</a:t>
            </a:r>
            <a:r>
              <a:rPr lang="hu-HU" sz="2200">
                <a:latin typeface="Times New Roman" pitchFamily="18"/>
                <a:cs typeface="Times New Roman" pitchFamily="18"/>
              </a:rPr>
              <a:t>2015	  	</a:t>
            </a:r>
          </a:p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Pályázati azonosító:			</a:t>
            </a:r>
            <a:r>
              <a:rPr lang="hu-HU" sz="2200">
                <a:latin typeface="Times New Roman" pitchFamily="18"/>
                <a:cs typeface="Times New Roman" pitchFamily="18"/>
              </a:rPr>
              <a:t>KEOP-5.5.0/K/14-2014-0075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Project TSZ szerinti összköltsége:	</a:t>
            </a:r>
            <a:r>
              <a:rPr lang="hu-HU" sz="2200">
                <a:latin typeface="Times New Roman" pitchFamily="18"/>
                <a:cs typeface="Times New Roman" pitchFamily="18"/>
              </a:rPr>
              <a:t>122 954 500 Ft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Project tényleges összköltsége:	</a:t>
            </a:r>
            <a:r>
              <a:rPr lang="hu-HU" sz="2200">
                <a:latin typeface="Times New Roman" pitchFamily="18"/>
                <a:cs typeface="Times New Roman" pitchFamily="18"/>
              </a:rPr>
              <a:t>130 427 675 Ft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Támogatási intenzitás: 		</a:t>
            </a:r>
            <a:r>
              <a:rPr lang="hu-HU" sz="2200">
                <a:latin typeface="Times New Roman" pitchFamily="18"/>
                <a:cs typeface="Times New Roman" pitchFamily="18"/>
              </a:rPr>
              <a:t>100 %</a:t>
            </a:r>
            <a:r>
              <a:rPr lang="hu-HU" sz="2200" b="1">
                <a:latin typeface="Times New Roman" pitchFamily="18"/>
                <a:cs typeface="Times New Roman" pitchFamily="18"/>
              </a:rPr>
              <a:t>	</a:t>
            </a:r>
            <a:endParaRPr lang="hu-HU" sz="22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Támogatás összege:			</a:t>
            </a:r>
            <a:r>
              <a:rPr lang="hu-HU" sz="2200">
                <a:latin typeface="Times New Roman" pitchFamily="18"/>
                <a:cs typeface="Times New Roman" pitchFamily="18"/>
              </a:rPr>
              <a:t>122 954 500 Ft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TSZ dátuma:			</a:t>
            </a:r>
            <a:r>
              <a:rPr lang="hu-HU" sz="2200">
                <a:latin typeface="Times New Roman" pitchFamily="18"/>
                <a:cs typeface="Times New Roman" pitchFamily="18"/>
              </a:rPr>
              <a:t>2015. január 30.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>
                <a:latin typeface="Times New Roman" pitchFamily="18"/>
                <a:cs typeface="Times New Roman" pitchFamily="18"/>
              </a:rPr>
              <a:t>Kivitelező:				</a:t>
            </a:r>
            <a:r>
              <a:rPr lang="hu-HU" sz="2200">
                <a:latin typeface="Times New Roman" pitchFamily="18"/>
                <a:cs typeface="Times New Roman" pitchFamily="18"/>
              </a:rPr>
              <a:t>SAG Hungaria Elektrotechnikai 						Tervező és Szerelő Kft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2200"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hu-HU" sz="220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1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3028"/>
            <a:ext cx="3918862" cy="27649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36335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Iskolai étkező építése és két tanterem kialakítása</a:t>
            </a:r>
          </a:p>
        </p:txBody>
      </p:sp>
      <p:sp>
        <p:nvSpPr>
          <p:cNvPr id="4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2141314" y="1993702"/>
            <a:ext cx="9455600" cy="4427680"/>
          </a:xfrm>
        </p:spPr>
        <p:txBody>
          <a:bodyPr/>
          <a:lstStyle/>
          <a:p>
            <a:pPr lvl="0" algn="just">
              <a:lnSpc>
                <a:spcPct val="11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2000">
                <a:latin typeface="Times New Roman" pitchFamily="18"/>
                <a:cs typeface="Times New Roman" pitchFamily="18"/>
              </a:rPr>
              <a:t>A Nemzeti Köznevelési Infrastruktúra Fejlesztési Programról szóló 1086/2014 (II. 28.) számú Kormány határozat 1. pontja alapján - beruházó és építtető a Nemzeti Sportközpontok – étkező és 2 tanterem építése, melegítőkonyha kialakítása.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Megvalósítás: 			</a:t>
            </a:r>
            <a:r>
              <a:rPr lang="hu-HU" sz="2000">
                <a:latin typeface="Times New Roman" pitchFamily="18"/>
                <a:cs typeface="Times New Roman" pitchFamily="18"/>
              </a:rPr>
              <a:t>2015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Project összköltsége: 		</a:t>
            </a:r>
            <a:r>
              <a:rPr lang="hu-HU" sz="2000">
                <a:latin typeface="Times New Roman" pitchFamily="18"/>
                <a:cs typeface="Times New Roman" pitchFamily="18"/>
              </a:rPr>
              <a:t>bruttó 81 337 282 Ft</a:t>
            </a:r>
            <a:r>
              <a:rPr lang="hu-HU" sz="2000" b="1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>
                <a:latin typeface="Times New Roman" pitchFamily="18"/>
                <a:cs typeface="Times New Roman" pitchFamily="18"/>
              </a:rPr>
              <a:t>Saját erő összege:			</a:t>
            </a:r>
            <a:r>
              <a:rPr lang="hu-HU" sz="2000">
                <a:latin typeface="Times New Roman" pitchFamily="18"/>
                <a:cs typeface="Times New Roman" pitchFamily="18"/>
              </a:rPr>
              <a:t>bruttó 30 680 218 Ft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2000">
              <a:latin typeface="Times New Roman" pitchFamily="18"/>
              <a:cs typeface="Times New Roman" pitchFamily="18"/>
            </a:endParaRPr>
          </a:p>
          <a:p>
            <a:pPr marL="0" lvl="0" indent="0" algn="just">
              <a:lnSpc>
                <a:spcPct val="110000"/>
              </a:lnSpc>
              <a:buNone/>
            </a:pPr>
            <a:r>
              <a:rPr lang="hu-HU" sz="2000">
                <a:latin typeface="Times New Roman" pitchFamily="18"/>
                <a:cs typeface="Times New Roman" pitchFamily="18"/>
              </a:rPr>
              <a:t>		Az Önkormányzat a saját erőt a Belügyminisztérium által a kötelező 			önkormányzati feladatot ellátó intézmények fejlesztésére, felújítására 			kiírt pályázaton elnyert 30 000 000 Ft-os összegből finanszírozza.</a:t>
            </a:r>
            <a:r>
              <a:rPr lang="hu-HU" sz="2000" b="1">
                <a:latin typeface="Times New Roman" pitchFamily="18"/>
                <a:cs typeface="Times New Roman" pitchFamily="18"/>
              </a:rPr>
              <a:t>	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hu-HU" sz="2000" b="1">
                <a:latin typeface="Times New Roman" pitchFamily="18"/>
                <a:cs typeface="Times New Roman" pitchFamily="18"/>
              </a:rPr>
              <a:t>		</a:t>
            </a:r>
            <a:r>
              <a:rPr lang="hu-HU" sz="200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7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86209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Vis maior pályázatok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712518" y="795646"/>
            <a:ext cx="10096512" cy="5878110"/>
          </a:xfrm>
        </p:spPr>
        <p:txBody>
          <a:bodyPr/>
          <a:lstStyle/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endParaRPr lang="hu-HU" sz="1500" b="1"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Leírás: </a:t>
            </a:r>
            <a:r>
              <a:rPr lang="hu-HU" sz="1400" b="1">
                <a:latin typeface="Times New Roman" pitchFamily="18"/>
                <a:cs typeface="Times New Roman" pitchFamily="18"/>
              </a:rPr>
              <a:t>Településünkön 2014. júliusának végén rövid időn belül nagymennyiségű csapadék hullott, melynek következtében a lezúduló felszíni víz több utcát is megrongált. A helyszíni felmérést követően független szakértői véleményen alapuló Vis maior pályázat került beadásra.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Megvalósítás: 			</a:t>
            </a:r>
            <a:r>
              <a:rPr lang="hu-HU" sz="1500">
                <a:latin typeface="Times New Roman" pitchFamily="18"/>
                <a:cs typeface="Times New Roman" pitchFamily="18"/>
              </a:rPr>
              <a:t>2015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Pályázati azonosító:		</a:t>
            </a:r>
            <a:r>
              <a:rPr lang="hu-HU" sz="1500">
                <a:latin typeface="Times New Roman" pitchFamily="18"/>
                <a:cs typeface="Times New Roman" pitchFamily="18"/>
              </a:rPr>
              <a:t>212 059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Project összköltsége: 		</a:t>
            </a:r>
            <a:r>
              <a:rPr lang="hu-HU" sz="1500">
                <a:latin typeface="Times New Roman" pitchFamily="18"/>
                <a:cs typeface="Times New Roman" pitchFamily="18"/>
              </a:rPr>
              <a:t>27.478.838 Ft</a:t>
            </a:r>
            <a:r>
              <a:rPr lang="hu-HU" sz="15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Támogatási intenzitás: 		90 %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Támogatás összege:		24 730 000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Érintett utcák:			</a:t>
            </a:r>
            <a:r>
              <a:rPr lang="hu-HU" sz="1500">
                <a:latin typeface="Times New Roman" pitchFamily="18"/>
                <a:cs typeface="Times New Roman" pitchFamily="18"/>
              </a:rPr>
              <a:t>Erdőalja utca ¼ rész, Kökörcsin utca, Viola utca	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hu-HU" sz="1500">
                <a:latin typeface="Times New Roman" pitchFamily="18"/>
                <a:cs typeface="Times New Roman" pitchFamily="18"/>
              </a:rPr>
              <a:t>	</a:t>
            </a:r>
            <a:endParaRPr lang="hu-HU" sz="1500" b="1"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Leírás: 2014. szeptemberében ismételten kritikus mennyiségű csapadék hullott le rövid időn belül, a lezúduló felszíni víz több utcát amortizált. A helyszíni felmérést követően független szakértői véleményen alapuló Vis maior pályázat került beadásra.</a:t>
            </a:r>
            <a:endParaRPr lang="hu-HU" sz="1500"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Megvalósítás: 			</a:t>
            </a:r>
            <a:r>
              <a:rPr lang="hu-HU" sz="1500">
                <a:latin typeface="Times New Roman" pitchFamily="18"/>
                <a:cs typeface="Times New Roman" pitchFamily="18"/>
              </a:rPr>
              <a:t>2015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Pályázati azonosító:		</a:t>
            </a:r>
            <a:r>
              <a:rPr lang="hu-HU" sz="1500">
                <a:latin typeface="Times New Roman" pitchFamily="18"/>
                <a:cs typeface="Times New Roman" pitchFamily="18"/>
              </a:rPr>
              <a:t>216 482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Project összköltsége: 		</a:t>
            </a:r>
            <a:r>
              <a:rPr lang="hu-HU" sz="1500">
                <a:latin typeface="Times New Roman" pitchFamily="18"/>
                <a:cs typeface="Times New Roman" pitchFamily="18"/>
              </a:rPr>
              <a:t>27.592.731</a:t>
            </a:r>
            <a:r>
              <a:rPr lang="hu-HU" sz="1500" b="1">
                <a:latin typeface="Times New Roman" pitchFamily="18"/>
                <a:cs typeface="Times New Roman" pitchFamily="18"/>
              </a:rPr>
              <a:t> </a:t>
            </a:r>
            <a:r>
              <a:rPr lang="hu-HU" sz="1500">
                <a:latin typeface="Times New Roman" pitchFamily="18"/>
                <a:cs typeface="Times New Roman" pitchFamily="18"/>
              </a:rPr>
              <a:t>Ft</a:t>
            </a:r>
            <a:r>
              <a:rPr lang="hu-HU" sz="1500" b="1">
                <a:latin typeface="Times New Roman" pitchFamily="18"/>
                <a:cs typeface="Times New Roman" pitchFamily="18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Támogatási intenzitás: 		90 %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Támogatás összege:		24 833 000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Érintett utcák: 			</a:t>
            </a:r>
            <a:r>
              <a:rPr lang="hu-HU" sz="1400">
                <a:latin typeface="Times New Roman" pitchFamily="18"/>
                <a:cs typeface="Times New Roman" pitchFamily="18"/>
              </a:rPr>
              <a:t>Gémeskút utca ¼ rész, Kőrös utca ½ rész, Szamos utca ¼ rész, Farkas utca ½ rész</a:t>
            </a:r>
            <a:endParaRPr lang="hu-HU" sz="1500" b="1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1500" b="1">
                <a:latin typeface="Times New Roman" pitchFamily="18"/>
                <a:cs typeface="Times New Roman" pitchFamily="18"/>
              </a:rPr>
              <a:t>A felsorolt utcák és utcaszakaszok útfelületei a károsodásuk mértékétől függően kerülnek helyreállításra, figyelembe véve azt a műszaki megoldást, mellyel hosszú távon biztosítható állékonyságuk.</a:t>
            </a:r>
            <a:endParaRPr lang="hu-HU" sz="15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1200" b="1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52" y="1760466"/>
            <a:ext cx="1119582" cy="14941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45" y="1757549"/>
            <a:ext cx="1671989" cy="1252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45" y="4310746"/>
            <a:ext cx="1671989" cy="1252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45052" y="4310746"/>
            <a:ext cx="938777" cy="1252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491700" y="4310746"/>
            <a:ext cx="938777" cy="12528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783768" y="60963"/>
            <a:ext cx="10570034" cy="1500932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Beadott, még el nem bírált pályázatok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482227" y="1368006"/>
            <a:ext cx="10871575" cy="584704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953735"/>
              </a:buClr>
              <a:buFont typeface="Calibri" pitchFamily="34"/>
            </a:pPr>
            <a:r>
              <a:rPr lang="hu-HU" sz="2200" u="sng">
                <a:latin typeface="Times New Roman" pitchFamily="18"/>
                <a:cs typeface="Times New Roman" pitchFamily="18"/>
              </a:rPr>
              <a:t>A gyermekétkeztetés feltételeit javító fejlesztések támogatása </a:t>
            </a:r>
            <a:r>
              <a:rPr lang="hu-HU" sz="2200">
                <a:latin typeface="Times New Roman" pitchFamily="18"/>
                <a:cs typeface="Times New Roman" pitchFamily="18"/>
              </a:rPr>
              <a:t>- óvodai főzőkonyha építése</a:t>
            </a:r>
          </a:p>
          <a:p>
            <a:pPr lvl="0" algn="just">
              <a:lnSpc>
                <a:spcPct val="150000"/>
              </a:lnSpc>
              <a:buClr>
                <a:srgbClr val="953735"/>
              </a:buClr>
              <a:buFont typeface="Calibri" pitchFamily="34"/>
            </a:pPr>
            <a:r>
              <a:rPr lang="hu-HU" sz="2200" u="sng">
                <a:latin typeface="Times New Roman" pitchFamily="18"/>
                <a:cs typeface="Times New Roman" pitchFamily="18"/>
              </a:rPr>
              <a:t>Önkormányzati feladatellátást szolgáló fejlesztések támogatása</a:t>
            </a:r>
            <a:r>
              <a:rPr lang="hu-HU" sz="2200">
                <a:latin typeface="Times New Roman" pitchFamily="18"/>
                <a:cs typeface="Times New Roman" pitchFamily="18"/>
              </a:rPr>
              <a:t>: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hu-HU" sz="2200">
                <a:latin typeface="Times New Roman" pitchFamily="18"/>
                <a:cs typeface="Times New Roman" pitchFamily="18"/>
              </a:rPr>
              <a:t>	- óvodai, iskolai és utánpótlás sport-infrastruktúra-fejlesztés, felújítás, vagy új 	sportlétesítmény létrehozása – Arany János utcai sport-szabadidőpark létrehozása 	(labdarúgás, kosárlabda, kézilabda, röplabda pálya)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hu-HU" sz="2200">
                <a:latin typeface="Times New Roman" pitchFamily="18"/>
                <a:cs typeface="Times New Roman" pitchFamily="18"/>
              </a:rPr>
              <a:t> 	- belterületi utak, járdák, hidak felújítása - Kossuth Lajos utca vége és Nagyszénás utca 	felújítása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hu-HU" sz="2200">
                <a:latin typeface="Times New Roman" pitchFamily="18"/>
                <a:cs typeface="Times New Roman" pitchFamily="18"/>
              </a:rPr>
              <a:t>	- kötelező önkormányzati feladatot ellátó intézmények fejlesztése, felújítása - Száva 	utcai óvoda energetikai korszerűsítés, lapos tető szigetelés, felújítás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hu-HU" sz="2200" b="1">
                <a:latin typeface="Times New Roman" pitchFamily="18"/>
                <a:cs typeface="Times New Roman" pitchFamily="18"/>
              </a:rPr>
              <a:t>			</a:t>
            </a:r>
            <a:r>
              <a:rPr lang="hu-HU" sz="220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2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275</Words>
  <Application>Microsoft Office PowerPoint</Application>
  <PresentationFormat>Szélesvásznú</PresentationFormat>
  <Paragraphs>91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téma</vt:lpstr>
      <vt:lpstr>KÖZMEGHALLGATÁS 2015</vt:lpstr>
      <vt:lpstr>Vállalkozói inkubátorház</vt:lpstr>
      <vt:lpstr>Új bölcsődei intézménylétesítés</vt:lpstr>
      <vt:lpstr>Óvodai korszerűsítés, férőhelyszám bővítés Nagykovácsiban</vt:lpstr>
      <vt:lpstr>Nagykovácsi szennyvízhálózatának fejlesztése</vt:lpstr>
      <vt:lpstr>Nagykovácsi közvilágítási hálózatának korszerűsítése</vt:lpstr>
      <vt:lpstr>Iskolai étkező építése és két tanterem kialakítása</vt:lpstr>
      <vt:lpstr>Vis maior pályázatok</vt:lpstr>
      <vt:lpstr>Beadott, még el nem bírált pályázatok</vt:lpstr>
      <vt:lpstr> 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Pappné Molnár Afrodité</dc:creator>
  <cp:lastModifiedBy>Csernus János</cp:lastModifiedBy>
  <cp:revision>31</cp:revision>
  <cp:lastPrinted>2015-06-10T13:12:44Z</cp:lastPrinted>
  <dcterms:created xsi:type="dcterms:W3CDTF">2014-06-12T11:19:27Z</dcterms:created>
  <dcterms:modified xsi:type="dcterms:W3CDTF">2015-06-24T10:05:55Z</dcterms:modified>
</cp:coreProperties>
</file>