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71" r:id="rId3"/>
    <p:sldId id="273" r:id="rId4"/>
    <p:sldId id="279" r:id="rId5"/>
    <p:sldId id="281" r:id="rId6"/>
    <p:sldId id="283" r:id="rId7"/>
    <p:sldId id="282" r:id="rId8"/>
    <p:sldId id="267" r:id="rId9"/>
    <p:sldId id="269" r:id="rId10"/>
    <p:sldId id="270" r:id="rId11"/>
    <p:sldId id="268" r:id="rId12"/>
    <p:sldId id="272" r:id="rId13"/>
    <p:sldId id="278" r:id="rId14"/>
    <p:sldId id="280" r:id="rId15"/>
    <p:sldId id="274" r:id="rId16"/>
    <p:sldId id="277" r:id="rId17"/>
    <p:sldId id="276" r:id="rId18"/>
  </p:sldIdLst>
  <p:sldSz cx="12192000" cy="6858000"/>
  <p:notesSz cx="6735763" cy="9866313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34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145530-7E14-4155-85EA-9E09107D5319}" type="datetimeFigureOut">
              <a:rPr lang="hu-HU" smtClean="0"/>
              <a:t>2017.06.22.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F09EAE-5BF9-4882-B8E0-D6287B59CEE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84977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09EAE-5BF9-4882-B8E0-D6287B59CEE4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64679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Alcím 2"/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7306925-E80B-488D-ACDD-EC831EDC2D39}" type="datetime1">
              <a:rPr lang="hu-HU"/>
              <a:pPr lvl="0"/>
              <a:t>2017.06.22.</a:t>
            </a:fld>
            <a:endParaRPr lang="hu-HU"/>
          </a:p>
        </p:txBody>
      </p:sp>
      <p:sp>
        <p:nvSpPr>
          <p:cNvPr id="5" name="Élőláb hely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u-HU"/>
          </a:p>
        </p:txBody>
      </p:sp>
      <p:sp>
        <p:nvSpPr>
          <p:cNvPr id="6" name="Dia számának hely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24031E5-DB3C-4F18-9938-363CCCC30BCB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41876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F45CAFD-EFE7-4EF0-95F2-E0DC379FA7DB}" type="datetime1">
              <a:rPr lang="hu-HU"/>
              <a:pPr lvl="0"/>
              <a:t>2017.06.22.</a:t>
            </a:fld>
            <a:endParaRPr lang="hu-HU"/>
          </a:p>
        </p:txBody>
      </p:sp>
      <p:sp>
        <p:nvSpPr>
          <p:cNvPr id="5" name="Élőláb hely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u-HU"/>
          </a:p>
        </p:txBody>
      </p:sp>
      <p:sp>
        <p:nvSpPr>
          <p:cNvPr id="6" name="Dia számának hely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F0CC7C9-60E5-4C74-8AAB-868A1D8219C0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24702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AFF5DD1-16E7-4100-B3A7-C5920BEBB1F3}" type="datetime1">
              <a:rPr lang="hu-HU"/>
              <a:pPr lvl="0"/>
              <a:t>2017.06.22.</a:t>
            </a:fld>
            <a:endParaRPr lang="hu-HU"/>
          </a:p>
        </p:txBody>
      </p:sp>
      <p:sp>
        <p:nvSpPr>
          <p:cNvPr id="5" name="Élőláb hely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u-HU"/>
          </a:p>
        </p:txBody>
      </p:sp>
      <p:sp>
        <p:nvSpPr>
          <p:cNvPr id="6" name="Dia számának hely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52DF10C-3EF4-4F6A-89E2-A54845E2E881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99393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Tartalom helye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B0C4637-2E76-4A61-9C84-76774E394443}" type="datetime1">
              <a:rPr lang="hu-HU"/>
              <a:pPr lvl="0"/>
              <a:t>2017.06.22.</a:t>
            </a:fld>
            <a:endParaRPr lang="hu-HU"/>
          </a:p>
        </p:txBody>
      </p:sp>
      <p:sp>
        <p:nvSpPr>
          <p:cNvPr id="5" name="Élőláb hely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u-HU"/>
          </a:p>
        </p:txBody>
      </p:sp>
      <p:sp>
        <p:nvSpPr>
          <p:cNvPr id="6" name="Dia számának hely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540D4C1-305A-4905-A46C-6E7764104E34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65918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Szöveg helye 2"/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1F09EE2-EF9D-408F-A3C0-883D634BE26F}" type="datetime1">
              <a:rPr lang="hu-HU"/>
              <a:pPr lvl="0"/>
              <a:t>2017.06.22.</a:t>
            </a:fld>
            <a:endParaRPr lang="hu-HU"/>
          </a:p>
        </p:txBody>
      </p:sp>
      <p:sp>
        <p:nvSpPr>
          <p:cNvPr id="5" name="Élőláb hely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u-HU"/>
          </a:p>
        </p:txBody>
      </p:sp>
      <p:sp>
        <p:nvSpPr>
          <p:cNvPr id="6" name="Dia számának hely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1430CA3-A9EE-4568-9D41-66590AA97E83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2775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Tartalom helye 2"/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9B86D01-A462-42F4-80B7-01A22624E082}" type="datetime1">
              <a:rPr lang="hu-HU"/>
              <a:pPr lvl="0"/>
              <a:t>2017.06.22.</a:t>
            </a:fld>
            <a:endParaRPr lang="hu-HU"/>
          </a:p>
        </p:txBody>
      </p:sp>
      <p:sp>
        <p:nvSpPr>
          <p:cNvPr id="6" name="Élőláb hely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u-HU"/>
          </a:p>
        </p:txBody>
      </p:sp>
      <p:sp>
        <p:nvSpPr>
          <p:cNvPr id="7" name="Dia számának hely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0E395EB-4EDA-4C33-AF36-A6800F287A71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26796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Szöveg helye 2"/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14BF25E-E2BA-4441-9905-1EAF99F2561B}" type="datetime1">
              <a:rPr lang="hu-HU"/>
              <a:pPr lvl="0"/>
              <a:t>2017.06.22.</a:t>
            </a:fld>
            <a:endParaRPr lang="hu-HU"/>
          </a:p>
        </p:txBody>
      </p:sp>
      <p:sp>
        <p:nvSpPr>
          <p:cNvPr id="8" name="Élőláb hely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u-HU"/>
          </a:p>
        </p:txBody>
      </p:sp>
      <p:sp>
        <p:nvSpPr>
          <p:cNvPr id="9" name="Dia számának helye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FC7F7D2-D407-41CC-AEA8-26D286B9A2CC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21587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Dátum helye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7DE4A16-6EC7-410C-BA23-757792B4D370}" type="datetime1">
              <a:rPr lang="hu-HU"/>
              <a:pPr lvl="0"/>
              <a:t>2017.06.22.</a:t>
            </a:fld>
            <a:endParaRPr lang="hu-HU"/>
          </a:p>
        </p:txBody>
      </p:sp>
      <p:sp>
        <p:nvSpPr>
          <p:cNvPr id="4" name="Élőláb helye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u-HU"/>
          </a:p>
        </p:txBody>
      </p:sp>
      <p:sp>
        <p:nvSpPr>
          <p:cNvPr id="5" name="Dia számának helye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EE56B8A-3454-4439-907D-2FD55D418D3B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71990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D5EB871-DD19-47BF-A180-154376B0D7F8}" type="datetime1">
              <a:rPr lang="hu-HU"/>
              <a:pPr lvl="0"/>
              <a:t>2017.06.22.</a:t>
            </a:fld>
            <a:endParaRPr lang="hu-HU"/>
          </a:p>
        </p:txBody>
      </p:sp>
      <p:sp>
        <p:nvSpPr>
          <p:cNvPr id="3" name="Élőláb helye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u-HU"/>
          </a:p>
        </p:txBody>
      </p:sp>
      <p:sp>
        <p:nvSpPr>
          <p:cNvPr id="4" name="Dia számának helye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6C1CCFD-345E-4DCB-818A-6D73B1DA5C27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040025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Tartalom helye 2"/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53592B2-0C86-4009-91AB-4565C0299812}" type="datetime1">
              <a:rPr lang="hu-HU"/>
              <a:pPr lvl="0"/>
              <a:t>2017.06.22.</a:t>
            </a:fld>
            <a:endParaRPr lang="hu-HU"/>
          </a:p>
        </p:txBody>
      </p:sp>
      <p:sp>
        <p:nvSpPr>
          <p:cNvPr id="6" name="Élőláb hely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u-HU"/>
          </a:p>
        </p:txBody>
      </p:sp>
      <p:sp>
        <p:nvSpPr>
          <p:cNvPr id="7" name="Dia számának hely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5DDCA42-6592-44E2-BD8D-0557C9A3A562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31866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Kép helye 2"/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hu-HU"/>
          </a:p>
        </p:txBody>
      </p:sp>
      <p:sp>
        <p:nvSpPr>
          <p:cNvPr id="4" name="Szöveg helye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DE0286D-52B8-4C38-9C6C-F0F717A9A7EF}" type="datetime1">
              <a:rPr lang="hu-HU"/>
              <a:pPr lvl="0"/>
              <a:t>2017.06.22.</a:t>
            </a:fld>
            <a:endParaRPr lang="hu-HU"/>
          </a:p>
        </p:txBody>
      </p:sp>
      <p:sp>
        <p:nvSpPr>
          <p:cNvPr id="6" name="Élőláb hely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u-HU"/>
          </a:p>
        </p:txBody>
      </p:sp>
      <p:sp>
        <p:nvSpPr>
          <p:cNvPr id="7" name="Dia számának hely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B600231-59A5-4945-B13C-7A52D34D8DB0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565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Szöveg helye 2"/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u-HU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44B19E1E-2306-4A52-A63A-C43F03A05F5A}" type="datetime1">
              <a:rPr lang="hu-HU"/>
              <a:pPr lvl="0"/>
              <a:t>2017.06.22.</a:t>
            </a:fld>
            <a:endParaRPr lang="hu-HU"/>
          </a:p>
        </p:txBody>
      </p:sp>
      <p:sp>
        <p:nvSpPr>
          <p:cNvPr id="5" name="Élőláb helye 4"/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u-HU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hu-HU"/>
          </a:p>
        </p:txBody>
      </p:sp>
      <p:sp>
        <p:nvSpPr>
          <p:cNvPr id="6" name="Dia számának helye 5"/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u-HU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B5A344BE-F607-4D8B-B66F-6FCFA4DFA009}" type="slidenum"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hu-HU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hu-HU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hu-HU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hu-HU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hu-HU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hu-HU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 idx="4294967295"/>
          </p:nvPr>
        </p:nvSpPr>
        <p:spPr>
          <a:xfrm>
            <a:off x="838203" y="665381"/>
            <a:ext cx="10515600" cy="2469705"/>
          </a:xfrm>
        </p:spPr>
        <p:txBody>
          <a:bodyPr anchorCtr="1">
            <a:normAutofit fontScale="90000"/>
          </a:bodyPr>
          <a:lstStyle/>
          <a:p>
            <a:pPr lvl="0" algn="ctr"/>
            <a:br>
              <a:rPr lang="hu-HU" sz="4000" b="1" u="sng" dirty="0">
                <a:solidFill>
                  <a:srgbClr val="376092"/>
                </a:solidFill>
              </a:rPr>
            </a:br>
            <a:br>
              <a:rPr lang="hu-HU" sz="4000" b="1" u="sng" dirty="0">
                <a:solidFill>
                  <a:srgbClr val="376092"/>
                </a:solidFill>
              </a:rPr>
            </a:br>
            <a:br>
              <a:rPr lang="hu-HU" sz="4000" b="1" u="sng" dirty="0">
                <a:solidFill>
                  <a:srgbClr val="376092"/>
                </a:solidFill>
              </a:rPr>
            </a:br>
            <a:br>
              <a:rPr lang="hu-HU" sz="4000" b="1" u="sng" dirty="0">
                <a:solidFill>
                  <a:srgbClr val="376092"/>
                </a:solidFill>
              </a:rPr>
            </a:br>
            <a:endParaRPr lang="hu-HU" sz="4000" b="1" u="sng" dirty="0">
              <a:solidFill>
                <a:srgbClr val="376092"/>
              </a:solidFill>
            </a:endParaRPr>
          </a:p>
        </p:txBody>
      </p:sp>
      <p:sp>
        <p:nvSpPr>
          <p:cNvPr id="3" name="Tartalom helye 2"/>
          <p:cNvSpPr txBox="1">
            <a:spLocks noGrp="1"/>
          </p:cNvSpPr>
          <p:nvPr>
            <p:ph type="body" idx="4294967295"/>
          </p:nvPr>
        </p:nvSpPr>
        <p:spPr>
          <a:xfrm>
            <a:off x="1952628" y="2042906"/>
            <a:ext cx="8229600" cy="4780976"/>
          </a:xfrm>
        </p:spPr>
        <p:txBody>
          <a:bodyPr>
            <a:normAutofit/>
          </a:bodyPr>
          <a:lstStyle/>
          <a:p>
            <a:pPr marL="0" lvl="0" indent="0" algn="just">
              <a:buClr>
                <a:srgbClr val="953735"/>
              </a:buClr>
              <a:buNone/>
            </a:pP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80000"/>
              </a:lnSpc>
              <a:buClr>
                <a:srgbClr val="953735"/>
              </a:buClr>
              <a:buFont typeface="Calibri" pitchFamily="34"/>
            </a:pPr>
            <a:endParaRPr lang="hu-HU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Kép 5" descr="Új kép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374687" y="738734"/>
            <a:ext cx="1295403" cy="139064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églalap 6"/>
          <p:cNvSpPr/>
          <p:nvPr/>
        </p:nvSpPr>
        <p:spPr>
          <a:xfrm>
            <a:off x="2194121" y="2294843"/>
            <a:ext cx="765653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400" dirty="0">
                <a:latin typeface="Calibri" pitchFamily="34"/>
              </a:rPr>
              <a:t>KÖZMEGHALLGATÁS 2017</a:t>
            </a:r>
          </a:p>
          <a:p>
            <a:pPr algn="ctr"/>
            <a:endParaRPr lang="hu-HU" sz="3200" dirty="0">
              <a:latin typeface="Calibri" pitchFamily="34"/>
            </a:endParaRPr>
          </a:p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hu-HU" sz="3200" dirty="0"/>
              <a:t>Tájékoztató</a:t>
            </a:r>
            <a:br>
              <a:rPr lang="hu-HU" sz="3200" dirty="0"/>
            </a:br>
            <a:r>
              <a:rPr lang="hu-HU" sz="3200" dirty="0"/>
              <a:t>Nagykovácsi Nagyközség Önkormányzatának 2016. évben megvalósult, illetve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hu-HU" sz="3200" dirty="0"/>
              <a:t>2017. évben folyamatban lévő pályázatairól és beruházásairól</a:t>
            </a:r>
          </a:p>
          <a:p>
            <a:pPr algn="ctr"/>
            <a:endParaRPr lang="hu-HU" sz="3200" dirty="0">
              <a:latin typeface="Calibri" pitchFamily="34"/>
            </a:endParaRPr>
          </a:p>
          <a:p>
            <a:pPr algn="ctr"/>
            <a:endParaRPr lang="hu-HU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Effect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 idx="4294967295"/>
          </p:nvPr>
        </p:nvSpPr>
        <p:spPr>
          <a:xfrm>
            <a:off x="838203" y="-276646"/>
            <a:ext cx="10515600" cy="1325559"/>
          </a:xfrm>
        </p:spPr>
        <p:txBody>
          <a:bodyPr anchorCtr="1"/>
          <a:lstStyle/>
          <a:p>
            <a:pPr lvl="0" algn="ctr"/>
            <a:r>
              <a:rPr lang="hu-HU" sz="4000" b="1" u="sng" dirty="0">
                <a:solidFill>
                  <a:srgbClr val="376092"/>
                </a:solidFill>
              </a:rPr>
              <a:t>Vis maior pályázatok 3.</a:t>
            </a:r>
          </a:p>
        </p:txBody>
      </p:sp>
      <p:sp>
        <p:nvSpPr>
          <p:cNvPr id="3" name="Tartalom helye 2"/>
          <p:cNvSpPr txBox="1">
            <a:spLocks noGrp="1"/>
          </p:cNvSpPr>
          <p:nvPr>
            <p:ph type="body" idx="4294967295"/>
          </p:nvPr>
        </p:nvSpPr>
        <p:spPr>
          <a:xfrm>
            <a:off x="712518" y="621472"/>
            <a:ext cx="10096512" cy="5878110"/>
          </a:xfrm>
        </p:spPr>
        <p:txBody>
          <a:bodyPr>
            <a:normAutofit lnSpcReduction="10000"/>
          </a:bodyPr>
          <a:lstStyle/>
          <a:p>
            <a:pPr lvl="0" algn="just">
              <a:lnSpc>
                <a:spcPct val="60000"/>
              </a:lnSpc>
              <a:buClr>
                <a:srgbClr val="953735"/>
              </a:buClr>
              <a:buFont typeface="Calibri" pitchFamily="34"/>
            </a:pP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0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Leírás: </a:t>
            </a:r>
            <a:r>
              <a:rPr lang="hu-HU" sz="2000" u="sng" dirty="0">
                <a:latin typeface="Arial" panose="020B0604020202020204" pitchFamily="34" charset="0"/>
                <a:cs typeface="Arial" panose="020B0604020202020204" pitchFamily="34" charset="0"/>
              </a:rPr>
              <a:t>2015. októberében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huzamosabb ideig fennálló csapadékhullás hatására a Diófa utcai közúti hídban és a patak partfalában károk keletkeztek</a:t>
            </a:r>
          </a:p>
          <a:p>
            <a:pPr lvl="0" algn="just">
              <a:lnSpc>
                <a:spcPct val="6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Megvalósítás: 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2015-2016	  	</a:t>
            </a:r>
          </a:p>
          <a:p>
            <a:pPr lvl="0" algn="just">
              <a:lnSpc>
                <a:spcPct val="6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Pályázati azonosító: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290 272	</a:t>
            </a:r>
          </a:p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Project összköltsége: 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9 159 494 Ft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Támogatási intenzitás: 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89,96 %</a:t>
            </a:r>
          </a:p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Támogatás összege: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8 242 000 Ft</a:t>
            </a:r>
          </a:p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Érintett helyszín: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Diófa utcai híd, Ördög-árok partfal</a:t>
            </a:r>
          </a:p>
          <a:p>
            <a:pPr marL="0" lvl="0" indent="0">
              <a:lnSpc>
                <a:spcPct val="50000"/>
              </a:lnSpc>
              <a:buClr>
                <a:srgbClr val="953735"/>
              </a:buClr>
              <a:buNone/>
            </a:pP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0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Leírás: </a:t>
            </a:r>
            <a:r>
              <a:rPr lang="hu-HU" sz="2000" u="sng" dirty="0">
                <a:latin typeface="Arial" panose="020B0604020202020204" pitchFamily="34" charset="0"/>
                <a:cs typeface="Arial" panose="020B0604020202020204" pitchFamily="34" charset="0"/>
              </a:rPr>
              <a:t>2016. júliusában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az intenzív csapadékhullás károsította és veszélyessé tette a Lombos utca, illetve az Ady Endre utca felső szakaszának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burkolatát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és vízelvezetőjét</a:t>
            </a:r>
          </a:p>
          <a:p>
            <a:pPr lvl="0" algn="just">
              <a:lnSpc>
                <a:spcPct val="6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Megvalósítás: 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2017	  	</a:t>
            </a:r>
          </a:p>
          <a:p>
            <a:pPr lvl="0" algn="just">
              <a:lnSpc>
                <a:spcPct val="6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Pályázati azonosító: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324 047	</a:t>
            </a:r>
          </a:p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Project összköltsége: 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15 996 222 Ft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Támogatási intenzitás: 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89,99 %</a:t>
            </a:r>
          </a:p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Támogatás összege: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14 395 000 Ft</a:t>
            </a:r>
          </a:p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Érintett helyszín: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Lombos utca, Ady E. utca</a:t>
            </a:r>
          </a:p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829" y="1338945"/>
            <a:ext cx="3614058" cy="2032908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686" y="4506685"/>
            <a:ext cx="3135085" cy="235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08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Effect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 txBox="1">
            <a:spLocks noGrp="1"/>
          </p:cNvSpPr>
          <p:nvPr>
            <p:ph type="body" idx="4294967295"/>
          </p:nvPr>
        </p:nvSpPr>
        <p:spPr>
          <a:xfrm>
            <a:off x="838203" y="915012"/>
            <a:ext cx="10871575" cy="5847048"/>
          </a:xfrm>
        </p:spPr>
        <p:txBody>
          <a:bodyPr>
            <a:noAutofit/>
          </a:bodyPr>
          <a:lstStyle/>
          <a:p>
            <a:pPr marL="0" lvl="0" indent="0">
              <a:lnSpc>
                <a:spcPct val="170000"/>
              </a:lnSpc>
              <a:buNone/>
            </a:pPr>
            <a:r>
              <a:rPr lang="hu-HU" sz="2200" b="1" dirty="0">
                <a:latin typeface="Times New Roman" pitchFamily="18"/>
                <a:cs typeface="Times New Roman" pitchFamily="18"/>
              </a:rPr>
              <a:t>			</a:t>
            </a:r>
            <a:r>
              <a:rPr lang="hu-HU" sz="2200" dirty="0">
                <a:latin typeface="Times New Roman" pitchFamily="18"/>
                <a:cs typeface="Times New Roman" pitchFamily="18"/>
              </a:rPr>
              <a:t>		</a:t>
            </a:r>
          </a:p>
          <a:p>
            <a:pPr lvl="0">
              <a:lnSpc>
                <a:spcPct val="70000"/>
              </a:lnSpc>
              <a:buClr>
                <a:srgbClr val="953735"/>
              </a:buClr>
              <a:buFont typeface="Calibri" pitchFamily="34"/>
            </a:pPr>
            <a:endParaRPr lang="hu-HU" sz="2200" b="1" dirty="0"/>
          </a:p>
        </p:txBody>
      </p:sp>
      <p:sp>
        <p:nvSpPr>
          <p:cNvPr id="4" name="Tartalom helye 2"/>
          <p:cNvSpPr txBox="1">
            <a:spLocks/>
          </p:cNvSpPr>
          <p:nvPr/>
        </p:nvSpPr>
        <p:spPr>
          <a:xfrm>
            <a:off x="712518" y="665017"/>
            <a:ext cx="10096512" cy="5878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 lnSpcReduction="10000"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hu-HU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hu-HU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hu-HU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60000"/>
              </a:lnSpc>
              <a:buClr>
                <a:srgbClr val="953735"/>
              </a:buClr>
              <a:buFont typeface="Calibri" pitchFamily="34"/>
              <a:buChar char="•"/>
            </a:pP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buClr>
                <a:srgbClr val="953735"/>
              </a:buClr>
              <a:buFont typeface="Calibri" pitchFamily="34"/>
              <a:buChar char="•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Leírás: </a:t>
            </a:r>
            <a:r>
              <a:rPr lang="hu-HU" sz="2000" u="sng" dirty="0">
                <a:latin typeface="Arial" panose="020B0604020202020204" pitchFamily="34" charset="0"/>
                <a:cs typeface="Arial" panose="020B0604020202020204" pitchFamily="34" charset="0"/>
              </a:rPr>
              <a:t>2016. márciusában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az egész nap fennálló nagy mennyiségű csapadékhullás károsította az önkormányzati utat</a:t>
            </a:r>
          </a:p>
          <a:p>
            <a:pPr algn="just">
              <a:lnSpc>
                <a:spcPct val="60000"/>
              </a:lnSpc>
              <a:buClr>
                <a:srgbClr val="953735"/>
              </a:buClr>
              <a:buFont typeface="Calibri" pitchFamily="34"/>
              <a:buChar char="•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Megvalósítás: 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2016-2017	  	</a:t>
            </a:r>
          </a:p>
          <a:p>
            <a:pPr algn="just">
              <a:lnSpc>
                <a:spcPct val="60000"/>
              </a:lnSpc>
              <a:buClr>
                <a:srgbClr val="953735"/>
              </a:buClr>
              <a:buFont typeface="Calibri" pitchFamily="34"/>
              <a:buChar char="•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Pályázati azonosító: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309 892</a:t>
            </a:r>
          </a:p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Project összköltsége: 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4 236 212 Ft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Támogatási intenzitás: 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90 %</a:t>
            </a:r>
          </a:p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Támogatás összege: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3 812 000 Ft	</a:t>
            </a:r>
          </a:p>
          <a:p>
            <a:pPr>
              <a:lnSpc>
                <a:spcPct val="50000"/>
              </a:lnSpc>
              <a:buClr>
                <a:srgbClr val="953735"/>
              </a:buClr>
              <a:buFont typeface="Calibri" pitchFamily="34"/>
              <a:buChar char="•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Érintett helyszín: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Muflon utca</a:t>
            </a:r>
          </a:p>
          <a:p>
            <a:pPr>
              <a:lnSpc>
                <a:spcPct val="50000"/>
              </a:lnSpc>
              <a:buClr>
                <a:srgbClr val="953735"/>
              </a:buClr>
              <a:buFont typeface="Calibri" pitchFamily="34"/>
              <a:buChar char="•"/>
            </a:pP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50000"/>
              </a:lnSpc>
              <a:buClr>
                <a:srgbClr val="953735"/>
              </a:buClr>
              <a:buFont typeface="Calibri" pitchFamily="34"/>
              <a:buChar char="•"/>
            </a:pP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buClr>
                <a:srgbClr val="953735"/>
              </a:buClr>
              <a:buFont typeface="Calibri" pitchFamily="34"/>
              <a:buChar char="•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Leírás: </a:t>
            </a:r>
            <a:r>
              <a:rPr lang="hu-HU" sz="2000" u="sng" dirty="0">
                <a:latin typeface="Arial" panose="020B0604020202020204" pitchFamily="34" charset="0"/>
                <a:cs typeface="Arial" panose="020B0604020202020204" pitchFamily="34" charset="0"/>
              </a:rPr>
              <a:t>2016. májusában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hirtelen lezúduló nagy mennyiségű csapadék hatására károsodtak az utak, az Ördögárok meder és a Pók utcai árok</a:t>
            </a:r>
          </a:p>
          <a:p>
            <a:pPr algn="just">
              <a:lnSpc>
                <a:spcPct val="60000"/>
              </a:lnSpc>
              <a:buClr>
                <a:srgbClr val="953735"/>
              </a:buClr>
              <a:buFont typeface="Calibri" pitchFamily="34"/>
              <a:buChar char="•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Megvalósítás: 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2016-2017	  	</a:t>
            </a:r>
          </a:p>
          <a:p>
            <a:pPr algn="just">
              <a:lnSpc>
                <a:spcPct val="60000"/>
              </a:lnSpc>
              <a:buClr>
                <a:srgbClr val="953735"/>
              </a:buClr>
              <a:buFont typeface="Calibri" pitchFamily="34"/>
              <a:buChar char="•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Pályázati azonosító: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322 298</a:t>
            </a:r>
          </a:p>
          <a:p>
            <a:pPr algn="just">
              <a:lnSpc>
                <a:spcPct val="60000"/>
              </a:lnSpc>
              <a:buClr>
                <a:srgbClr val="953735"/>
              </a:buClr>
              <a:buFont typeface="Calibri" pitchFamily="34"/>
              <a:buChar char="•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Project összköltsége: 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29 848 889 Ft </a:t>
            </a:r>
          </a:p>
          <a:p>
            <a:pPr lvl="0" algn="just">
              <a:lnSpc>
                <a:spcPct val="60000"/>
              </a:lnSpc>
              <a:buClr>
                <a:srgbClr val="953735"/>
              </a:buClr>
              <a:buFont typeface="Calibri" pitchFamily="34"/>
              <a:buChar char="•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Támogatási intenzitás: 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90 %</a:t>
            </a:r>
          </a:p>
          <a:p>
            <a:pPr algn="just">
              <a:lnSpc>
                <a:spcPct val="60000"/>
              </a:lnSpc>
              <a:buClr>
                <a:srgbClr val="953735"/>
              </a:buClr>
              <a:buFont typeface="Calibri" pitchFamily="34"/>
              <a:buChar char="•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Támogatás összege: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	26 864 000 Ft 	</a:t>
            </a:r>
          </a:p>
          <a:p>
            <a:pPr>
              <a:lnSpc>
                <a:spcPct val="50000"/>
              </a:lnSpc>
              <a:buClr>
                <a:srgbClr val="953735"/>
              </a:buClr>
              <a:buFont typeface="Calibri" pitchFamily="34"/>
              <a:buChar char="•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Érintett helyszín: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Pók utcai árok, Ördögárok</a:t>
            </a:r>
          </a:p>
          <a:p>
            <a:pPr marL="0" indent="0">
              <a:lnSpc>
                <a:spcPct val="50000"/>
              </a:lnSpc>
              <a:buClr>
                <a:srgbClr val="953735"/>
              </a:buClr>
              <a:buNone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				meder, Barack és Szilva utca</a:t>
            </a:r>
          </a:p>
          <a:p>
            <a:pPr>
              <a:lnSpc>
                <a:spcPct val="50000"/>
              </a:lnSpc>
              <a:buClr>
                <a:srgbClr val="953735"/>
              </a:buClr>
              <a:buFont typeface="Calibri" pitchFamily="34"/>
              <a:buChar char="•"/>
            </a:pP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50000"/>
              </a:lnSpc>
              <a:buClr>
                <a:srgbClr val="953735"/>
              </a:buClr>
              <a:buFont typeface="Arial" pitchFamily="34"/>
              <a:buNone/>
            </a:pP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50000"/>
              </a:lnSpc>
              <a:buClr>
                <a:srgbClr val="953735"/>
              </a:buClr>
              <a:buFont typeface="Calibri" pitchFamily="34"/>
              <a:buChar char="•"/>
            </a:pP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601" y="4907956"/>
            <a:ext cx="2180228" cy="163517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286" y="4269833"/>
            <a:ext cx="2143377" cy="160753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087" y="1396101"/>
            <a:ext cx="2793442" cy="2095082"/>
          </a:xfrm>
          <a:prstGeom prst="rect">
            <a:avLst/>
          </a:prstGeom>
        </p:spPr>
      </p:pic>
      <p:sp>
        <p:nvSpPr>
          <p:cNvPr id="8" name="Cím 1"/>
          <p:cNvSpPr txBox="1">
            <a:spLocks/>
          </p:cNvSpPr>
          <p:nvPr/>
        </p:nvSpPr>
        <p:spPr>
          <a:xfrm>
            <a:off x="838203" y="-276646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u-HU" sz="44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pPr algn="ctr"/>
            <a:r>
              <a:rPr lang="hu-HU" sz="4000" b="1" u="sng" dirty="0" err="1">
                <a:solidFill>
                  <a:srgbClr val="376092"/>
                </a:solidFill>
              </a:rPr>
              <a:t>Vis</a:t>
            </a:r>
            <a:r>
              <a:rPr lang="hu-HU" sz="4000" b="1" u="sng" dirty="0">
                <a:solidFill>
                  <a:srgbClr val="376092"/>
                </a:solidFill>
              </a:rPr>
              <a:t> maior pályázatok 4.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746" y="1396101"/>
            <a:ext cx="3031083" cy="20950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Effect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 txBox="1">
            <a:spLocks noGrp="1"/>
          </p:cNvSpPr>
          <p:nvPr>
            <p:ph type="body" idx="4294967295"/>
          </p:nvPr>
        </p:nvSpPr>
        <p:spPr>
          <a:xfrm>
            <a:off x="838203" y="915012"/>
            <a:ext cx="10871575" cy="5847048"/>
          </a:xfrm>
        </p:spPr>
        <p:txBody>
          <a:bodyPr>
            <a:noAutofit/>
          </a:bodyPr>
          <a:lstStyle/>
          <a:p>
            <a:pPr marL="0" lvl="0" indent="0">
              <a:lnSpc>
                <a:spcPct val="170000"/>
              </a:lnSpc>
              <a:buNone/>
            </a:pPr>
            <a:r>
              <a:rPr lang="hu-HU" sz="2200" b="1" dirty="0">
                <a:latin typeface="Times New Roman" pitchFamily="18"/>
                <a:cs typeface="Times New Roman" pitchFamily="18"/>
              </a:rPr>
              <a:t>			</a:t>
            </a:r>
            <a:r>
              <a:rPr lang="hu-HU" sz="2200" dirty="0">
                <a:latin typeface="Times New Roman" pitchFamily="18"/>
                <a:cs typeface="Times New Roman" pitchFamily="18"/>
              </a:rPr>
              <a:t>		</a:t>
            </a:r>
          </a:p>
          <a:p>
            <a:pPr lvl="0">
              <a:lnSpc>
                <a:spcPct val="70000"/>
              </a:lnSpc>
              <a:buClr>
                <a:srgbClr val="953735"/>
              </a:buClr>
              <a:buFont typeface="Calibri" pitchFamily="34"/>
            </a:pPr>
            <a:endParaRPr lang="hu-HU" sz="2200" b="1" dirty="0"/>
          </a:p>
        </p:txBody>
      </p:sp>
      <p:sp>
        <p:nvSpPr>
          <p:cNvPr id="4" name="Tartalom helye 2"/>
          <p:cNvSpPr txBox="1">
            <a:spLocks/>
          </p:cNvSpPr>
          <p:nvPr/>
        </p:nvSpPr>
        <p:spPr>
          <a:xfrm>
            <a:off x="712518" y="883384"/>
            <a:ext cx="10096512" cy="5878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hu-HU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hu-HU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hu-HU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50000"/>
              </a:lnSpc>
              <a:buClr>
                <a:srgbClr val="953735"/>
              </a:buClr>
              <a:buNone/>
            </a:pP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50000"/>
              </a:lnSpc>
              <a:buClr>
                <a:srgbClr val="953735"/>
              </a:buClr>
              <a:buFont typeface="Calibri" pitchFamily="34"/>
              <a:buChar char="•"/>
            </a:pP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50000"/>
              </a:lnSpc>
              <a:buClr>
                <a:srgbClr val="953735"/>
              </a:buClr>
              <a:buFont typeface="Arial" pitchFamily="34"/>
              <a:buNone/>
            </a:pP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50000"/>
              </a:lnSpc>
              <a:buClr>
                <a:srgbClr val="953735"/>
              </a:buClr>
              <a:buFont typeface="Calibri" pitchFamily="34"/>
              <a:buChar char="•"/>
            </a:pP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ím 1"/>
          <p:cNvSpPr txBox="1">
            <a:spLocks/>
          </p:cNvSpPr>
          <p:nvPr/>
        </p:nvSpPr>
        <p:spPr>
          <a:xfrm>
            <a:off x="838203" y="-276646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u-HU" sz="44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pPr algn="ctr"/>
            <a:r>
              <a:rPr lang="hu-HU" sz="4000" b="1" u="sng" dirty="0">
                <a:solidFill>
                  <a:srgbClr val="376092"/>
                </a:solidFill>
              </a:rPr>
              <a:t>Beadott, elbírálás alatt lévő </a:t>
            </a:r>
            <a:r>
              <a:rPr lang="hu-HU" sz="4000" b="1" u="sng" dirty="0" err="1">
                <a:solidFill>
                  <a:srgbClr val="376092"/>
                </a:solidFill>
              </a:rPr>
              <a:t>vis</a:t>
            </a:r>
            <a:r>
              <a:rPr lang="hu-HU" sz="4000" b="1" u="sng" dirty="0">
                <a:solidFill>
                  <a:srgbClr val="376092"/>
                </a:solidFill>
              </a:rPr>
              <a:t> maior pályázatok </a:t>
            </a:r>
          </a:p>
        </p:txBody>
      </p:sp>
      <p:sp>
        <p:nvSpPr>
          <p:cNvPr id="10" name="Tartalom helye 2"/>
          <p:cNvSpPr txBox="1">
            <a:spLocks/>
          </p:cNvSpPr>
          <p:nvPr/>
        </p:nvSpPr>
        <p:spPr>
          <a:xfrm>
            <a:off x="712518" y="665016"/>
            <a:ext cx="10096512" cy="61281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 lnSpcReduction="10000"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hu-HU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hu-HU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hu-HU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60000"/>
              </a:lnSpc>
              <a:buClr>
                <a:srgbClr val="953735"/>
              </a:buClr>
              <a:buFont typeface="Calibri" pitchFamily="34"/>
              <a:buChar char="•"/>
            </a:pP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buClr>
                <a:srgbClr val="953735"/>
              </a:buClr>
              <a:buFont typeface="Calibri" pitchFamily="34"/>
              <a:buChar char="•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Leírás: </a:t>
            </a:r>
            <a:r>
              <a:rPr lang="hu-HU" sz="2000" u="sng" dirty="0">
                <a:latin typeface="Arial" panose="020B0604020202020204" pitchFamily="34" charset="0"/>
                <a:cs typeface="Arial" panose="020B0604020202020204" pitchFamily="34" charset="0"/>
              </a:rPr>
              <a:t>2017. májusában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hirtelen lezúduló nagy mennyiségű csapadék károsította az önkormányzati utakat</a:t>
            </a:r>
          </a:p>
          <a:p>
            <a:pPr algn="just">
              <a:lnSpc>
                <a:spcPct val="60000"/>
              </a:lnSpc>
              <a:buClr>
                <a:srgbClr val="953735"/>
              </a:buClr>
              <a:buFont typeface="Calibri" pitchFamily="34"/>
              <a:buChar char="•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Megvalósítás: 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2017-2018	  	</a:t>
            </a:r>
          </a:p>
          <a:p>
            <a:pPr algn="just">
              <a:lnSpc>
                <a:spcPct val="60000"/>
              </a:lnSpc>
              <a:buClr>
                <a:srgbClr val="953735"/>
              </a:buClr>
              <a:buFont typeface="Calibri" pitchFamily="34"/>
              <a:buChar char="•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Pályázati azonosító: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353 448</a:t>
            </a:r>
          </a:p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Project összköltsége: 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50 768 401 Ft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Támogatási intenzitás: 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90 %</a:t>
            </a:r>
          </a:p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Támogatás összege: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45 691 560 Ft	</a:t>
            </a:r>
          </a:p>
          <a:p>
            <a:pPr>
              <a:lnSpc>
                <a:spcPct val="50000"/>
              </a:lnSpc>
              <a:buClr>
                <a:srgbClr val="953735"/>
              </a:buClr>
              <a:buFont typeface="Calibri" pitchFamily="34"/>
              <a:buChar char="•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Érintett helyszín: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Kálvária sétány, Erdősétány utca </a:t>
            </a:r>
          </a:p>
          <a:p>
            <a:pPr marL="0" indent="0">
              <a:lnSpc>
                <a:spcPct val="50000"/>
              </a:lnSpc>
              <a:buClr>
                <a:srgbClr val="953735"/>
              </a:buClr>
              <a:buNone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  <a:p>
            <a:pPr>
              <a:lnSpc>
                <a:spcPct val="50000"/>
              </a:lnSpc>
              <a:buClr>
                <a:srgbClr val="953735"/>
              </a:buClr>
              <a:buFont typeface="Calibri" pitchFamily="34"/>
              <a:buChar char="•"/>
            </a:pP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50000"/>
              </a:lnSpc>
              <a:buClr>
                <a:srgbClr val="953735"/>
              </a:buClr>
              <a:buFont typeface="Calibri" pitchFamily="34"/>
              <a:buChar char="•"/>
            </a:pP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buClr>
                <a:srgbClr val="953735"/>
              </a:buClr>
              <a:buFont typeface="Calibri" pitchFamily="34"/>
              <a:buChar char="•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Leírás: </a:t>
            </a:r>
            <a:r>
              <a:rPr lang="hu-HU" sz="2000" u="sng" dirty="0">
                <a:latin typeface="Arial" panose="020B0604020202020204" pitchFamily="34" charset="0"/>
                <a:cs typeface="Arial" panose="020B0604020202020204" pitchFamily="34" charset="0"/>
              </a:rPr>
              <a:t>2017. februárjában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lehulló csapadék és az ezzel egy időben történt extrém fagyos időszakot követő hirtelen felmelegedés károkat okozott az utakban, árkokban</a:t>
            </a:r>
          </a:p>
          <a:p>
            <a:pPr algn="just">
              <a:lnSpc>
                <a:spcPct val="60000"/>
              </a:lnSpc>
              <a:buClr>
                <a:srgbClr val="953735"/>
              </a:buClr>
              <a:buFont typeface="Calibri" pitchFamily="34"/>
              <a:buChar char="•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Megvalósítás: 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2017	  	</a:t>
            </a:r>
          </a:p>
          <a:p>
            <a:pPr algn="just">
              <a:lnSpc>
                <a:spcPct val="60000"/>
              </a:lnSpc>
              <a:buClr>
                <a:srgbClr val="953735"/>
              </a:buClr>
              <a:buFont typeface="Calibri" pitchFamily="34"/>
              <a:buChar char="•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Pályázati azonosító: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345 313</a:t>
            </a:r>
          </a:p>
          <a:p>
            <a:pPr algn="just">
              <a:lnSpc>
                <a:spcPct val="60000"/>
              </a:lnSpc>
              <a:buClr>
                <a:srgbClr val="953735"/>
              </a:buClr>
              <a:buFont typeface="Calibri" pitchFamily="34"/>
              <a:buChar char="•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Project összköltsége: 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35 560 000 Ft </a:t>
            </a:r>
          </a:p>
          <a:p>
            <a:pPr lvl="0" algn="just">
              <a:lnSpc>
                <a:spcPct val="60000"/>
              </a:lnSpc>
              <a:buClr>
                <a:srgbClr val="953735"/>
              </a:buClr>
              <a:buFont typeface="Calibri" pitchFamily="34"/>
              <a:buChar char="•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Támogatási intenzitás: 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90 %</a:t>
            </a:r>
          </a:p>
          <a:p>
            <a:pPr algn="just">
              <a:lnSpc>
                <a:spcPct val="60000"/>
              </a:lnSpc>
              <a:buClr>
                <a:srgbClr val="953735"/>
              </a:buClr>
              <a:buFont typeface="Calibri" pitchFamily="34"/>
              <a:buChar char="•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Támogatás összege: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	32 004 000 Ft 	</a:t>
            </a:r>
          </a:p>
          <a:p>
            <a:pPr>
              <a:lnSpc>
                <a:spcPct val="50000"/>
              </a:lnSpc>
              <a:buClr>
                <a:srgbClr val="953735"/>
              </a:buClr>
              <a:buFont typeface="Calibri" pitchFamily="34"/>
              <a:buChar char="•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Érintett helyszín: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Nagyszénás utca, Ady E. utcai árok, </a:t>
            </a:r>
          </a:p>
          <a:p>
            <a:pPr marL="0" indent="0">
              <a:lnSpc>
                <a:spcPct val="50000"/>
              </a:lnSpc>
              <a:buClr>
                <a:srgbClr val="953735"/>
              </a:buClr>
              <a:buNone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				Kaszáló utcai árok, Arany János utcai árok</a:t>
            </a:r>
          </a:p>
          <a:p>
            <a:pPr marL="0" indent="0">
              <a:lnSpc>
                <a:spcPct val="50000"/>
              </a:lnSpc>
              <a:buClr>
                <a:srgbClr val="953735"/>
              </a:buClr>
              <a:buFont typeface="Arial" pitchFamily="34"/>
              <a:buNone/>
            </a:pP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50000"/>
              </a:lnSpc>
              <a:buClr>
                <a:srgbClr val="953735"/>
              </a:buClr>
              <a:buFont typeface="Calibri" pitchFamily="34"/>
              <a:buChar char="•"/>
            </a:pP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900" y="4630238"/>
            <a:ext cx="2766646" cy="2074984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858" y="1549497"/>
            <a:ext cx="2780714" cy="208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73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Effect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 txBox="1">
            <a:spLocks noGrp="1"/>
          </p:cNvSpPr>
          <p:nvPr>
            <p:ph type="body" idx="4294967295"/>
          </p:nvPr>
        </p:nvSpPr>
        <p:spPr>
          <a:xfrm>
            <a:off x="838203" y="915012"/>
            <a:ext cx="10871575" cy="5847048"/>
          </a:xfrm>
        </p:spPr>
        <p:txBody>
          <a:bodyPr>
            <a:noAutofit/>
          </a:bodyPr>
          <a:lstStyle/>
          <a:p>
            <a:pPr marL="0" lvl="0" indent="0">
              <a:lnSpc>
                <a:spcPct val="170000"/>
              </a:lnSpc>
              <a:buNone/>
            </a:pPr>
            <a:r>
              <a:rPr lang="hu-HU" sz="2200" b="1" dirty="0">
                <a:latin typeface="Times New Roman" pitchFamily="18"/>
                <a:cs typeface="Times New Roman" pitchFamily="18"/>
              </a:rPr>
              <a:t>			</a:t>
            </a:r>
            <a:r>
              <a:rPr lang="hu-HU" sz="2200" dirty="0">
                <a:latin typeface="Times New Roman" pitchFamily="18"/>
                <a:cs typeface="Times New Roman" pitchFamily="18"/>
              </a:rPr>
              <a:t>		</a:t>
            </a:r>
          </a:p>
          <a:p>
            <a:pPr lvl="0">
              <a:lnSpc>
                <a:spcPct val="70000"/>
              </a:lnSpc>
              <a:buClr>
                <a:srgbClr val="953735"/>
              </a:buClr>
              <a:buFont typeface="Calibri" pitchFamily="34"/>
            </a:pPr>
            <a:endParaRPr lang="hu-HU" sz="2200" b="1" dirty="0"/>
          </a:p>
        </p:txBody>
      </p:sp>
      <p:sp>
        <p:nvSpPr>
          <p:cNvPr id="4" name="Tartalom helye 2"/>
          <p:cNvSpPr txBox="1">
            <a:spLocks/>
          </p:cNvSpPr>
          <p:nvPr/>
        </p:nvSpPr>
        <p:spPr>
          <a:xfrm>
            <a:off x="712518" y="883384"/>
            <a:ext cx="10096512" cy="5878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hu-HU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hu-HU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hu-HU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50000"/>
              </a:lnSpc>
              <a:buClr>
                <a:srgbClr val="953735"/>
              </a:buClr>
              <a:buNone/>
            </a:pP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50000"/>
              </a:lnSpc>
              <a:buClr>
                <a:srgbClr val="953735"/>
              </a:buClr>
              <a:buFont typeface="Calibri" pitchFamily="34"/>
              <a:buChar char="•"/>
            </a:pP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50000"/>
              </a:lnSpc>
              <a:buClr>
                <a:srgbClr val="953735"/>
              </a:buClr>
              <a:buFont typeface="Arial" pitchFamily="34"/>
              <a:buNone/>
            </a:pP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50000"/>
              </a:lnSpc>
              <a:buClr>
                <a:srgbClr val="953735"/>
              </a:buClr>
              <a:buFont typeface="Calibri" pitchFamily="34"/>
              <a:buChar char="•"/>
            </a:pP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ím 1"/>
          <p:cNvSpPr txBox="1">
            <a:spLocks/>
          </p:cNvSpPr>
          <p:nvPr/>
        </p:nvSpPr>
        <p:spPr>
          <a:xfrm>
            <a:off x="838203" y="-276646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u-HU" sz="44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pPr algn="ctr"/>
            <a:r>
              <a:rPr lang="hu-HU" sz="4000" b="1" u="sng" dirty="0">
                <a:solidFill>
                  <a:srgbClr val="376092"/>
                </a:solidFill>
              </a:rPr>
              <a:t>Beadott, elbírálás alatt lévő pályázatok 1. </a:t>
            </a:r>
          </a:p>
        </p:txBody>
      </p:sp>
      <p:sp>
        <p:nvSpPr>
          <p:cNvPr id="10" name="Tartalom helye 2"/>
          <p:cNvSpPr txBox="1">
            <a:spLocks/>
          </p:cNvSpPr>
          <p:nvPr/>
        </p:nvSpPr>
        <p:spPr>
          <a:xfrm>
            <a:off x="160976" y="665017"/>
            <a:ext cx="11421424" cy="5878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hu-HU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hu-HU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hu-HU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60000"/>
              </a:lnSpc>
              <a:buClr>
                <a:srgbClr val="953735"/>
              </a:buClr>
              <a:buFont typeface="Calibri" pitchFamily="34"/>
              <a:buChar char="•"/>
            </a:pP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buClr>
                <a:srgbClr val="953735"/>
              </a:buClr>
              <a:buFont typeface="Calibri" pitchFamily="34"/>
              <a:buChar char="•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Leírás: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Száva utca 4. szám alatti háziorvosi rendelő energetikai felújítása - nyílászáró csere, hőszigetelés, tetőszerkezet felújítás</a:t>
            </a:r>
          </a:p>
          <a:p>
            <a:pPr algn="just">
              <a:lnSpc>
                <a:spcPct val="60000"/>
              </a:lnSpc>
              <a:buClr>
                <a:srgbClr val="953735"/>
              </a:buClr>
              <a:buFont typeface="Calibri" pitchFamily="34"/>
              <a:buChar char="•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Megvalósítás: 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2017	  	</a:t>
            </a:r>
          </a:p>
          <a:p>
            <a:pPr algn="just">
              <a:lnSpc>
                <a:spcPct val="60000"/>
              </a:lnSpc>
              <a:buClr>
                <a:srgbClr val="953735"/>
              </a:buClr>
              <a:buFont typeface="Calibri" pitchFamily="34"/>
              <a:buChar char="•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Pályázati azonosító: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350 889</a:t>
            </a:r>
          </a:p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Project összköltsége: 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31 443 917 Ft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Támogatási intenzitás: 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95 %</a:t>
            </a:r>
          </a:p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Támogatás összege: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29 871 721 Ft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0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Leírás: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Andód önkormányzatával és a DINPI-vel közösen beadott pályázat - Rákóczi utcában új látogatóközpont építése, Faluház felújítása, Ördögárok-patak mentén     1,5 km tanösvény felújítása</a:t>
            </a:r>
          </a:p>
          <a:p>
            <a:pPr algn="just">
              <a:lnSpc>
                <a:spcPct val="60000"/>
              </a:lnSpc>
              <a:buClr>
                <a:srgbClr val="953735"/>
              </a:buClr>
              <a:buFont typeface="Calibri" pitchFamily="34"/>
              <a:buChar char="•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Megvalósítás: 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2017-2019	  	</a:t>
            </a:r>
          </a:p>
          <a:p>
            <a:pPr algn="just">
              <a:lnSpc>
                <a:spcPct val="60000"/>
              </a:lnSpc>
              <a:buClr>
                <a:srgbClr val="953735"/>
              </a:buClr>
              <a:buFont typeface="Calibri" pitchFamily="34"/>
              <a:buChar char="•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Pályázati azonosító: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SKHU/1601/1.1/346</a:t>
            </a:r>
          </a:p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Project összköltsége: 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295 740 000 Ft (helyi beruházás rész)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Támogatási intenzitás: 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95 %</a:t>
            </a:r>
          </a:p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Támogatás összege: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280 953 000 Ft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buClr>
                <a:srgbClr val="953735"/>
              </a:buClr>
              <a:buFont typeface="Calibri" pitchFamily="34"/>
              <a:buChar char="•"/>
            </a:pP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50000"/>
              </a:lnSpc>
              <a:buClr>
                <a:srgbClr val="953735"/>
              </a:buClr>
              <a:buFont typeface="Calibri" pitchFamily="34"/>
              <a:buChar char="•"/>
            </a:pP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F5A822A2-5F25-4D70-891B-0A89F5027C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059" y="4537530"/>
            <a:ext cx="3918857" cy="2204357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74039D63-7E6F-4B70-87BF-EB3578CBA0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914" y="1318070"/>
            <a:ext cx="3048002" cy="228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15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Effect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 txBox="1">
            <a:spLocks noGrp="1"/>
          </p:cNvSpPr>
          <p:nvPr>
            <p:ph type="body" idx="4294967295"/>
          </p:nvPr>
        </p:nvSpPr>
        <p:spPr>
          <a:xfrm>
            <a:off x="838203" y="915012"/>
            <a:ext cx="10871575" cy="5847048"/>
          </a:xfrm>
        </p:spPr>
        <p:txBody>
          <a:bodyPr>
            <a:noAutofit/>
          </a:bodyPr>
          <a:lstStyle/>
          <a:p>
            <a:pPr marL="0" lvl="0" indent="0">
              <a:lnSpc>
                <a:spcPct val="170000"/>
              </a:lnSpc>
              <a:buNone/>
            </a:pPr>
            <a:r>
              <a:rPr lang="hu-HU" sz="2200" b="1" dirty="0">
                <a:latin typeface="Times New Roman" pitchFamily="18"/>
                <a:cs typeface="Times New Roman" pitchFamily="18"/>
              </a:rPr>
              <a:t>			</a:t>
            </a:r>
            <a:r>
              <a:rPr lang="hu-HU" sz="2200" dirty="0">
                <a:latin typeface="Times New Roman" pitchFamily="18"/>
                <a:cs typeface="Times New Roman" pitchFamily="18"/>
              </a:rPr>
              <a:t>		</a:t>
            </a:r>
          </a:p>
          <a:p>
            <a:pPr lvl="0">
              <a:lnSpc>
                <a:spcPct val="70000"/>
              </a:lnSpc>
              <a:buClr>
                <a:srgbClr val="953735"/>
              </a:buClr>
              <a:buFont typeface="Calibri" pitchFamily="34"/>
            </a:pPr>
            <a:endParaRPr lang="hu-HU" sz="2200" b="1" dirty="0"/>
          </a:p>
        </p:txBody>
      </p:sp>
      <p:sp>
        <p:nvSpPr>
          <p:cNvPr id="4" name="Tartalom helye 2"/>
          <p:cNvSpPr txBox="1">
            <a:spLocks/>
          </p:cNvSpPr>
          <p:nvPr/>
        </p:nvSpPr>
        <p:spPr>
          <a:xfrm>
            <a:off x="712518" y="883384"/>
            <a:ext cx="10096512" cy="5878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hu-HU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hu-HU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hu-HU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50000"/>
              </a:lnSpc>
              <a:buClr>
                <a:srgbClr val="953735"/>
              </a:buClr>
              <a:buNone/>
            </a:pP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50000"/>
              </a:lnSpc>
              <a:buClr>
                <a:srgbClr val="953735"/>
              </a:buClr>
              <a:buFont typeface="Calibri" pitchFamily="34"/>
              <a:buChar char="•"/>
            </a:pP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50000"/>
              </a:lnSpc>
              <a:buClr>
                <a:srgbClr val="953735"/>
              </a:buClr>
              <a:buFont typeface="Arial" pitchFamily="34"/>
              <a:buNone/>
            </a:pP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50000"/>
              </a:lnSpc>
              <a:buClr>
                <a:srgbClr val="953735"/>
              </a:buClr>
              <a:buFont typeface="Calibri" pitchFamily="34"/>
              <a:buChar char="•"/>
            </a:pP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ím 1"/>
          <p:cNvSpPr txBox="1">
            <a:spLocks/>
          </p:cNvSpPr>
          <p:nvPr/>
        </p:nvSpPr>
        <p:spPr>
          <a:xfrm>
            <a:off x="838203" y="-276646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u-HU" sz="44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pPr algn="ctr"/>
            <a:r>
              <a:rPr lang="hu-HU" sz="4000" b="1" u="sng" dirty="0">
                <a:solidFill>
                  <a:srgbClr val="376092"/>
                </a:solidFill>
              </a:rPr>
              <a:t>Beadott, elbírálás alatt lévő pályázatok 2. </a:t>
            </a:r>
          </a:p>
        </p:txBody>
      </p:sp>
      <p:sp>
        <p:nvSpPr>
          <p:cNvPr id="10" name="Tartalom helye 2"/>
          <p:cNvSpPr txBox="1">
            <a:spLocks/>
          </p:cNvSpPr>
          <p:nvPr/>
        </p:nvSpPr>
        <p:spPr>
          <a:xfrm>
            <a:off x="712518" y="665017"/>
            <a:ext cx="10096512" cy="5878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hu-HU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hu-HU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hu-HU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60000"/>
              </a:lnSpc>
              <a:buClr>
                <a:srgbClr val="953735"/>
              </a:buClr>
              <a:buFont typeface="Calibri" pitchFamily="34"/>
              <a:buChar char="•"/>
            </a:pP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buClr>
                <a:srgbClr val="953735"/>
              </a:buClr>
              <a:buFont typeface="Calibri" pitchFamily="34"/>
              <a:buChar char="•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Leírás: 	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Belterületi utak felújítása – Rákóczi utca</a:t>
            </a:r>
          </a:p>
          <a:p>
            <a:pPr algn="just">
              <a:lnSpc>
                <a:spcPct val="60000"/>
              </a:lnSpc>
              <a:buClr>
                <a:srgbClr val="953735"/>
              </a:buClr>
              <a:buFont typeface="Calibri" pitchFamily="34"/>
              <a:buChar char="•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Megvalósítás: 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2017	  	</a:t>
            </a:r>
          </a:p>
          <a:p>
            <a:pPr algn="just">
              <a:lnSpc>
                <a:spcPct val="60000"/>
              </a:lnSpc>
              <a:buClr>
                <a:srgbClr val="953735"/>
              </a:buClr>
              <a:buFont typeface="Calibri" pitchFamily="34"/>
              <a:buChar char="•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Pályázati azonosító: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PM_ONKORMUT_2016/26</a:t>
            </a:r>
          </a:p>
          <a:p>
            <a:pPr algn="just">
              <a:lnSpc>
                <a:spcPct val="60000"/>
              </a:lnSpc>
              <a:buClr>
                <a:srgbClr val="953735"/>
              </a:buClr>
              <a:buFont typeface="Calibri" pitchFamily="34"/>
              <a:buChar char="•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Project összköltsége: 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157 587 196 Ft	</a:t>
            </a:r>
          </a:p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Támogatási intenzitás: 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95 %</a:t>
            </a:r>
          </a:p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Támogatás összege: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149 707 836 Ft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50000"/>
              </a:lnSpc>
              <a:buClr>
                <a:srgbClr val="953735"/>
              </a:buClr>
              <a:buNone/>
            </a:pP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buClr>
                <a:srgbClr val="953735"/>
              </a:buClr>
              <a:buFont typeface="Calibri" pitchFamily="34"/>
              <a:buChar char="•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Leírás: 	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Önkormányzati épületek komplex energetikai felújítása 				(Faluház, fogorvosi rendelő, orvosi rendelő)</a:t>
            </a:r>
          </a:p>
          <a:p>
            <a:pPr algn="just">
              <a:lnSpc>
                <a:spcPct val="60000"/>
              </a:lnSpc>
              <a:buClr>
                <a:srgbClr val="953735"/>
              </a:buClr>
              <a:buFont typeface="Calibri" pitchFamily="34"/>
              <a:buChar char="•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Megvalósítás: 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2018	  	</a:t>
            </a:r>
          </a:p>
          <a:p>
            <a:pPr algn="just">
              <a:lnSpc>
                <a:spcPct val="60000"/>
              </a:lnSpc>
              <a:buClr>
                <a:srgbClr val="953735"/>
              </a:buClr>
              <a:buFont typeface="Calibri" pitchFamily="34"/>
              <a:buChar char="•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Pályázati azonosító: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KEHOP-5.2.9-16-2017-00169</a:t>
            </a:r>
          </a:p>
          <a:p>
            <a:pPr algn="just">
              <a:lnSpc>
                <a:spcPct val="60000"/>
              </a:lnSpc>
              <a:buClr>
                <a:srgbClr val="953735"/>
              </a:buClr>
              <a:buFont typeface="Calibri" pitchFamily="34"/>
              <a:buChar char="•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Project összköltsége: 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52 479 007 Ft</a:t>
            </a:r>
          </a:p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Támogatási intenzitás: 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100 %</a:t>
            </a:r>
          </a:p>
          <a:p>
            <a:pPr algn="just">
              <a:lnSpc>
                <a:spcPct val="60000"/>
              </a:lnSpc>
              <a:buClr>
                <a:srgbClr val="953735"/>
              </a:buClr>
              <a:buFont typeface="Calibri" pitchFamily="34"/>
              <a:buChar char="•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Támogatás összege: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52 479 007 Ft</a:t>
            </a:r>
          </a:p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50000"/>
              </a:lnSpc>
              <a:buClr>
                <a:srgbClr val="953735"/>
              </a:buClr>
              <a:buNone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>
              <a:lnSpc>
                <a:spcPct val="50000"/>
              </a:lnSpc>
              <a:buClr>
                <a:srgbClr val="953735"/>
              </a:buClr>
              <a:buFont typeface="Calibri" pitchFamily="34"/>
              <a:buChar char="•"/>
            </a:pP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50000"/>
              </a:lnSpc>
              <a:buClr>
                <a:srgbClr val="953735"/>
              </a:buClr>
              <a:buFont typeface="Calibri" pitchFamily="34"/>
              <a:buChar char="•"/>
            </a:pP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F5EA9728-45B3-4D23-BC25-EC8E46C368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970" y="1335316"/>
            <a:ext cx="3219402" cy="2414552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4E934690-64CB-40DC-8769-41D952DC65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042" y="4713974"/>
            <a:ext cx="4155329" cy="207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0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Effect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 idx="4294967295"/>
          </p:nvPr>
        </p:nvSpPr>
        <p:spPr>
          <a:xfrm>
            <a:off x="838203" y="248691"/>
            <a:ext cx="10515600" cy="1325559"/>
          </a:xfrm>
        </p:spPr>
        <p:txBody>
          <a:bodyPr anchorCtr="1"/>
          <a:lstStyle/>
          <a:p>
            <a:pPr lvl="0" algn="ctr"/>
            <a:r>
              <a:rPr lang="hu-HU" sz="4000" b="1" u="sng" dirty="0">
                <a:solidFill>
                  <a:srgbClr val="376092"/>
                </a:solidFill>
              </a:rPr>
              <a:t>Beruházások 1.</a:t>
            </a:r>
          </a:p>
        </p:txBody>
      </p:sp>
      <p:sp>
        <p:nvSpPr>
          <p:cNvPr id="3" name="Tartalom helye 2"/>
          <p:cNvSpPr txBox="1">
            <a:spLocks noGrp="1"/>
          </p:cNvSpPr>
          <p:nvPr>
            <p:ph type="body" idx="4294967295"/>
          </p:nvPr>
        </p:nvSpPr>
        <p:spPr>
          <a:xfrm>
            <a:off x="838203" y="915012"/>
            <a:ext cx="10871575" cy="5847048"/>
          </a:xfrm>
        </p:spPr>
        <p:txBody>
          <a:bodyPr>
            <a:noAutofit/>
          </a:bodyPr>
          <a:lstStyle/>
          <a:p>
            <a:pPr marL="0" lvl="0" indent="0">
              <a:lnSpc>
                <a:spcPct val="170000"/>
              </a:lnSpc>
              <a:buNone/>
            </a:pPr>
            <a:r>
              <a:rPr lang="hu-HU" sz="2200" b="1" dirty="0">
                <a:latin typeface="Times New Roman" pitchFamily="18"/>
                <a:cs typeface="Times New Roman" pitchFamily="18"/>
              </a:rPr>
              <a:t>			</a:t>
            </a:r>
            <a:r>
              <a:rPr lang="hu-HU" sz="2200" dirty="0">
                <a:latin typeface="Times New Roman" pitchFamily="18"/>
                <a:cs typeface="Times New Roman" pitchFamily="18"/>
              </a:rPr>
              <a:t>		</a:t>
            </a:r>
          </a:p>
          <a:p>
            <a:pPr lvl="0">
              <a:lnSpc>
                <a:spcPct val="70000"/>
              </a:lnSpc>
              <a:buClr>
                <a:srgbClr val="953735"/>
              </a:buClr>
              <a:buFont typeface="Calibri" pitchFamily="34"/>
            </a:pPr>
            <a:endParaRPr lang="hu-HU" sz="2200" b="1" dirty="0"/>
          </a:p>
        </p:txBody>
      </p:sp>
      <p:sp>
        <p:nvSpPr>
          <p:cNvPr id="4" name="Tartalom helye 2"/>
          <p:cNvSpPr txBox="1">
            <a:spLocks/>
          </p:cNvSpPr>
          <p:nvPr/>
        </p:nvSpPr>
        <p:spPr>
          <a:xfrm>
            <a:off x="712518" y="1381418"/>
            <a:ext cx="10096512" cy="461298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hu-HU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hu-HU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hu-HU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60000"/>
              </a:lnSpc>
              <a:buClr>
                <a:srgbClr val="953735"/>
              </a:buClr>
              <a:buFont typeface="Calibri" pitchFamily="34"/>
              <a:buChar char="•"/>
            </a:pPr>
            <a:endParaRPr lang="hu-H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buClr>
                <a:srgbClr val="953735"/>
              </a:buClr>
              <a:buFont typeface="Calibri" pitchFamily="34"/>
              <a:buChar char="•"/>
            </a:pPr>
            <a:r>
              <a:rPr lang="hu-HU" sz="1800" b="1" dirty="0">
                <a:latin typeface="Arial" panose="020B0604020202020204" pitchFamily="34" charset="0"/>
                <a:cs typeface="Arial" panose="020B0604020202020204" pitchFamily="34" charset="0"/>
              </a:rPr>
              <a:t>Leírás: 				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Új ravatalozó építése</a:t>
            </a:r>
          </a:p>
          <a:p>
            <a:pPr lvl="0" algn="just">
              <a:lnSpc>
                <a:spcPct val="60000"/>
              </a:lnSpc>
              <a:buClr>
                <a:srgbClr val="953735"/>
              </a:buClr>
              <a:buFont typeface="Calibri" pitchFamily="34"/>
            </a:pPr>
            <a:r>
              <a:rPr lang="hu-HU" sz="1800" b="1" dirty="0">
                <a:latin typeface="Arial" panose="020B0604020202020204" pitchFamily="34" charset="0"/>
                <a:cs typeface="Arial" panose="020B0604020202020204" pitchFamily="34" charset="0"/>
              </a:rPr>
              <a:t>Megvalósítás: 				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2016	  	</a:t>
            </a:r>
          </a:p>
          <a:p>
            <a:pPr lvl="0" algn="just">
              <a:buClr>
                <a:srgbClr val="953735"/>
              </a:buClr>
              <a:buFont typeface="Calibri" pitchFamily="34"/>
            </a:pPr>
            <a:r>
              <a:rPr lang="hu-HU" sz="1800" b="1" dirty="0">
                <a:latin typeface="Arial" panose="020B0604020202020204" pitchFamily="34" charset="0"/>
                <a:cs typeface="Arial" panose="020B0604020202020204" pitchFamily="34" charset="0"/>
              </a:rPr>
              <a:t>Kivitelezési szerződés összege: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 	43 977 919  Ft</a:t>
            </a:r>
          </a:p>
          <a:p>
            <a:pPr lvl="0" algn="just">
              <a:buClr>
                <a:srgbClr val="953735"/>
              </a:buClr>
              <a:buFont typeface="Calibri" pitchFamily="34"/>
            </a:pPr>
            <a:r>
              <a:rPr lang="hu-HU" sz="1800" b="1" dirty="0">
                <a:latin typeface="Arial" panose="020B0604020202020204" pitchFamily="34" charset="0"/>
                <a:cs typeface="Arial" panose="020B0604020202020204" pitchFamily="34" charset="0"/>
              </a:rPr>
              <a:t>Kivitelező:				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Lőrinci Építő és Fővállalkozó Kft</a:t>
            </a:r>
          </a:p>
          <a:p>
            <a:pPr lvl="0" algn="just">
              <a:buClr>
                <a:srgbClr val="953735"/>
              </a:buClr>
              <a:buFont typeface="Calibri" pitchFamily="34"/>
            </a:pPr>
            <a:endParaRPr lang="hu-H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buClr>
                <a:srgbClr val="953735"/>
              </a:buClr>
              <a:buFont typeface="Calibri" pitchFamily="34"/>
              <a:buChar char="•"/>
            </a:pPr>
            <a:r>
              <a:rPr lang="hu-HU" sz="1800" b="1" dirty="0">
                <a:latin typeface="Arial" panose="020B0604020202020204" pitchFamily="34" charset="0"/>
                <a:cs typeface="Arial" panose="020B0604020202020204" pitchFamily="34" charset="0"/>
              </a:rPr>
              <a:t>Leírás: 				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Iskolai sportpálya lefedése</a:t>
            </a:r>
          </a:p>
          <a:p>
            <a:pPr lvl="0" algn="just">
              <a:lnSpc>
                <a:spcPct val="60000"/>
              </a:lnSpc>
              <a:buClr>
                <a:srgbClr val="953735"/>
              </a:buClr>
              <a:buFont typeface="Calibri" pitchFamily="34"/>
            </a:pPr>
            <a:r>
              <a:rPr lang="hu-HU" sz="1800" b="1" dirty="0">
                <a:latin typeface="Arial" panose="020B0604020202020204" pitchFamily="34" charset="0"/>
                <a:cs typeface="Arial" panose="020B0604020202020204" pitchFamily="34" charset="0"/>
              </a:rPr>
              <a:t>Megvalósítás: 				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2016	  	</a:t>
            </a:r>
          </a:p>
          <a:p>
            <a:pPr lvl="0" algn="just">
              <a:buClr>
                <a:srgbClr val="953735"/>
              </a:buClr>
              <a:buFont typeface="Calibri" pitchFamily="34"/>
            </a:pPr>
            <a:r>
              <a:rPr lang="hu-HU" sz="1800" b="1" dirty="0">
                <a:latin typeface="Arial" panose="020B0604020202020204" pitchFamily="34" charset="0"/>
                <a:cs typeface="Arial" panose="020B0604020202020204" pitchFamily="34" charset="0"/>
              </a:rPr>
              <a:t>Kivitelezési szerződés összege: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 	22 733 000 Ft</a:t>
            </a:r>
          </a:p>
          <a:p>
            <a:pPr lvl="0" algn="just">
              <a:buClr>
                <a:srgbClr val="953735"/>
              </a:buClr>
              <a:buFont typeface="Calibri" pitchFamily="34"/>
            </a:pPr>
            <a:r>
              <a:rPr lang="hu-HU" sz="1800" b="1" dirty="0">
                <a:latin typeface="Arial" panose="020B0604020202020204" pitchFamily="34" charset="0"/>
                <a:cs typeface="Arial" panose="020B0604020202020204" pitchFamily="34" charset="0"/>
              </a:rPr>
              <a:t>Kivitelező:				</a:t>
            </a:r>
            <a:r>
              <a:rPr lang="hu-HU" sz="1800" dirty="0" err="1">
                <a:latin typeface="Arial" panose="020B0604020202020204" pitchFamily="34" charset="0"/>
                <a:cs typeface="Arial" panose="020B0604020202020204" pitchFamily="34" charset="0"/>
              </a:rPr>
              <a:t>Graboplan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 Kft</a:t>
            </a:r>
          </a:p>
          <a:p>
            <a:pPr marL="0" lvl="0" indent="0">
              <a:lnSpc>
                <a:spcPct val="50000"/>
              </a:lnSpc>
              <a:buClr>
                <a:srgbClr val="953735"/>
              </a:buClr>
              <a:buNone/>
            </a:pPr>
            <a:endParaRPr lang="hu-H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50000"/>
              </a:lnSpc>
              <a:buClr>
                <a:srgbClr val="953735"/>
              </a:buClr>
              <a:buNone/>
            </a:pPr>
            <a:endParaRPr lang="hu-H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50000"/>
              </a:lnSpc>
              <a:buClr>
                <a:srgbClr val="953735"/>
              </a:buClr>
              <a:buFont typeface="Calibri" pitchFamily="34"/>
              <a:buChar char="•"/>
            </a:pPr>
            <a:endParaRPr lang="hu-H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50000"/>
              </a:lnSpc>
              <a:buClr>
                <a:srgbClr val="953735"/>
              </a:buClr>
              <a:buFont typeface="Arial" pitchFamily="34"/>
              <a:buNone/>
            </a:pPr>
            <a:endParaRPr lang="hu-H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50000"/>
              </a:lnSpc>
              <a:buClr>
                <a:srgbClr val="953735"/>
              </a:buClr>
              <a:buFont typeface="Calibri" pitchFamily="34"/>
              <a:buChar char="•"/>
            </a:pPr>
            <a:endParaRPr lang="hu-H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51" y="248691"/>
            <a:ext cx="4279863" cy="240742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514" y="4220308"/>
            <a:ext cx="4338510" cy="2440412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566" y="5029103"/>
            <a:ext cx="3156300" cy="177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45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Effect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175657" y="1642281"/>
            <a:ext cx="955799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60000"/>
              </a:lnSpc>
              <a:buClr>
                <a:srgbClr val="953735"/>
              </a:buClr>
              <a:buFont typeface="Calibri" pitchFamily="34"/>
              <a:buChar char="•"/>
            </a:pP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buClr>
                <a:srgbClr val="953735"/>
              </a:buClr>
              <a:buFont typeface="Calibri" pitchFamily="34"/>
              <a:buChar char="•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Leírás: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Száva utcai tagóvoda tető hőszigetelése, felújítása, vizes blokkok felújítása</a:t>
            </a:r>
          </a:p>
          <a:p>
            <a:pPr algn="just">
              <a:lnSpc>
                <a:spcPct val="100000"/>
              </a:lnSpc>
              <a:buClr>
                <a:srgbClr val="953735"/>
              </a:buClr>
              <a:buFont typeface="Calibri" pitchFamily="34"/>
              <a:buChar char="•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Megvalósítás: 				2016</a:t>
            </a:r>
          </a:p>
          <a:p>
            <a:pPr algn="just">
              <a:lnSpc>
                <a:spcPct val="100000"/>
              </a:lnSpc>
              <a:buClr>
                <a:srgbClr val="953735"/>
              </a:buClr>
              <a:buFont typeface="Calibri" pitchFamily="34"/>
              <a:buChar char="•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Kivitelezési szerződés összege:	16 306 790 Ft</a:t>
            </a:r>
          </a:p>
          <a:p>
            <a:pPr algn="just">
              <a:lnSpc>
                <a:spcPct val="100000"/>
              </a:lnSpc>
              <a:buClr>
                <a:srgbClr val="953735"/>
              </a:buClr>
              <a:buFont typeface="Calibri" pitchFamily="34"/>
              <a:buChar char="•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Kivitelező:				Zsiráf Építőanyagok Kft</a:t>
            </a:r>
          </a:p>
          <a:p>
            <a:pPr algn="just">
              <a:lnSpc>
                <a:spcPct val="100000"/>
              </a:lnSpc>
              <a:buClr>
                <a:srgbClr val="953735"/>
              </a:buClr>
              <a:buFont typeface="Calibri" pitchFamily="34"/>
              <a:buChar char="•"/>
            </a:pP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buClr>
                <a:srgbClr val="953735"/>
              </a:buClr>
              <a:buFont typeface="Calibri" pitchFamily="34"/>
              <a:buChar char="•"/>
            </a:pP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838203" y="248691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u-HU" sz="44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pPr algn="ctr"/>
            <a:r>
              <a:rPr lang="hu-HU" sz="4000" b="1" u="sng" dirty="0">
                <a:solidFill>
                  <a:srgbClr val="376092"/>
                </a:solidFill>
              </a:rPr>
              <a:t>Beruházások 2.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172" y="3546020"/>
            <a:ext cx="4067631" cy="3050723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516087"/>
            <a:ext cx="4107543" cy="308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289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Köszönöm a figyelmet!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705" y="1825625"/>
            <a:ext cx="5580590" cy="4351338"/>
          </a:xfrm>
        </p:spPr>
      </p:pic>
    </p:spTree>
    <p:extLst>
      <p:ext uri="{BB962C8B-B14F-4D97-AF65-F5344CB8AC3E}">
        <p14:creationId xmlns:p14="http://schemas.microsoft.com/office/powerpoint/2010/main" val="1240052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 idx="4294967295"/>
          </p:nvPr>
        </p:nvSpPr>
        <p:spPr>
          <a:xfrm>
            <a:off x="838203" y="236335"/>
            <a:ext cx="10515600" cy="1325559"/>
          </a:xfrm>
        </p:spPr>
        <p:txBody>
          <a:bodyPr anchorCtr="1">
            <a:normAutofit/>
          </a:bodyPr>
          <a:lstStyle/>
          <a:p>
            <a:pPr lvl="0" algn="ctr"/>
            <a:r>
              <a:rPr lang="hu-HU" sz="3200" b="1" u="sng" dirty="0">
                <a:solidFill>
                  <a:srgbClr val="376092"/>
                </a:solidFill>
              </a:rPr>
              <a:t>1956-os emlékszoba kialakítása önkormányzati épületben</a:t>
            </a:r>
          </a:p>
        </p:txBody>
      </p:sp>
      <p:sp>
        <p:nvSpPr>
          <p:cNvPr id="3" name="Tartalom helye 2"/>
          <p:cNvSpPr txBox="1">
            <a:spLocks noGrp="1"/>
          </p:cNvSpPr>
          <p:nvPr>
            <p:ph type="body" idx="4294967295"/>
          </p:nvPr>
        </p:nvSpPr>
        <p:spPr>
          <a:xfrm>
            <a:off x="590843" y="1378634"/>
            <a:ext cx="10762960" cy="293981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hu-HU" sz="2200" b="1" dirty="0">
                <a:latin typeface="Arial" panose="020B0604020202020204" pitchFamily="34" charset="0"/>
                <a:cs typeface="Arial" panose="020B0604020202020204" pitchFamily="34" charset="0"/>
              </a:rPr>
              <a:t>Leírás: 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A Kossuth Lajos utca 64 szám alatti épületben, az egykori pártház helyiségeinek felújításával, 1956-os emlékszoba került kialakításra, melynek kiállítása Dr. Schmidt Imre – első szabadon választott polgármesterünk – életén és tettein keresztül mutatja be a forradalom és különösen annak Nagykovácsit érintő eseményeit.</a:t>
            </a:r>
            <a:r>
              <a:rPr lang="hu-HU" sz="2200" dirty="0"/>
              <a:t> </a:t>
            </a:r>
          </a:p>
          <a:p>
            <a:pPr lvl="0" algn="just">
              <a:buClr>
                <a:srgbClr val="953735"/>
              </a:buClr>
              <a:buFont typeface="Calibri" pitchFamily="34"/>
            </a:pPr>
            <a:r>
              <a:rPr lang="hu-HU" sz="2200" b="1" dirty="0">
                <a:latin typeface="Arial" panose="020B0604020202020204" pitchFamily="34" charset="0"/>
                <a:cs typeface="Arial" panose="020B0604020202020204" pitchFamily="34" charset="0"/>
              </a:rPr>
              <a:t>Megvalósítás: 				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2016	</a:t>
            </a:r>
          </a:p>
          <a:p>
            <a:pPr lvl="0" algn="just">
              <a:buClr>
                <a:srgbClr val="953735"/>
              </a:buClr>
              <a:buFont typeface="Calibri" pitchFamily="34"/>
            </a:pPr>
            <a:r>
              <a:rPr lang="hu-HU" sz="2200" b="1" dirty="0">
                <a:latin typeface="Arial" panose="020B0604020202020204" pitchFamily="34" charset="0"/>
                <a:cs typeface="Arial" panose="020B0604020202020204" pitchFamily="34" charset="0"/>
              </a:rPr>
              <a:t>Pályázati azonosító:  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			KKETTKK-56P-02-0104</a:t>
            </a:r>
          </a:p>
          <a:p>
            <a:pPr algn="just">
              <a:buClr>
                <a:srgbClr val="953735"/>
              </a:buClr>
              <a:buFont typeface="Calibri" pitchFamily="34"/>
              <a:buChar char="•"/>
            </a:pPr>
            <a:r>
              <a:rPr lang="hu-HU" sz="2200" b="1" dirty="0">
                <a:latin typeface="Arial" panose="020B0604020202020204" pitchFamily="34" charset="0"/>
                <a:cs typeface="Arial" panose="020B0604020202020204" pitchFamily="34" charset="0"/>
              </a:rPr>
              <a:t>Támogatási összeg:				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5 000 000 Ft	</a:t>
            </a:r>
          </a:p>
          <a:p>
            <a:pPr lvl="0" algn="just">
              <a:buClr>
                <a:srgbClr val="953735"/>
              </a:buClr>
              <a:buFont typeface="Calibri" pitchFamily="34"/>
            </a:pPr>
            <a:r>
              <a:rPr lang="hu-HU" sz="2200" b="1" dirty="0">
                <a:latin typeface="Arial" panose="020B0604020202020204" pitchFamily="34" charset="0"/>
                <a:cs typeface="Arial" panose="020B0604020202020204" pitchFamily="34" charset="0"/>
              </a:rPr>
              <a:t>Kivitelezési szerződés összege: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 		8 628 761 Ft</a:t>
            </a:r>
          </a:p>
          <a:p>
            <a:pPr lvl="0" algn="just">
              <a:buClr>
                <a:srgbClr val="953735"/>
              </a:buClr>
              <a:buFont typeface="Calibri" pitchFamily="34"/>
            </a:pPr>
            <a:r>
              <a:rPr lang="hu-HU" sz="2200" b="1" dirty="0">
                <a:latin typeface="Arial" panose="020B0604020202020204" pitchFamily="34" charset="0"/>
                <a:cs typeface="Arial" panose="020B0604020202020204" pitchFamily="34" charset="0"/>
              </a:rPr>
              <a:t>Kivitelező:					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Szurdokháti Kereskedelmi Kft</a:t>
            </a:r>
          </a:p>
          <a:p>
            <a:pPr lvl="0">
              <a:lnSpc>
                <a:spcPct val="80000"/>
              </a:lnSpc>
              <a:buClr>
                <a:srgbClr val="953735"/>
              </a:buClr>
              <a:buFont typeface="Calibri" pitchFamily="34"/>
            </a:pPr>
            <a:endParaRPr lang="hu-H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799" y="4258562"/>
            <a:ext cx="3146602" cy="2359952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73" y="4318446"/>
            <a:ext cx="3066757" cy="2300068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864" y="4269209"/>
            <a:ext cx="3132406" cy="234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30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Effect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rtalom helye 2"/>
          <p:cNvSpPr txBox="1">
            <a:spLocks/>
          </p:cNvSpPr>
          <p:nvPr/>
        </p:nvSpPr>
        <p:spPr>
          <a:xfrm>
            <a:off x="838203" y="1388323"/>
            <a:ext cx="10096512" cy="334742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hu-HU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hu-HU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hu-HU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60000"/>
              </a:lnSpc>
              <a:buClr>
                <a:srgbClr val="953735"/>
              </a:buClr>
              <a:buFont typeface="Calibri" pitchFamily="34"/>
              <a:buChar char="•"/>
            </a:pP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buClr>
                <a:srgbClr val="953735"/>
              </a:buClr>
              <a:buFont typeface="Calibri" pitchFamily="34"/>
              <a:buChar char="•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Leírás: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Exodusok a XX. században - kitelepített németek emlékhelyének rekonstrukciója a temetőben, svábkereszt restaurálása, emlékkő felállítása</a:t>
            </a:r>
          </a:p>
          <a:p>
            <a:pPr lvl="0" algn="just">
              <a:lnSpc>
                <a:spcPct val="6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Megvalósítás: 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2016-2017	  	</a:t>
            </a:r>
          </a:p>
          <a:p>
            <a:pPr lvl="0" algn="just">
              <a:lnSpc>
                <a:spcPct val="6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Pályázati azonosító: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GUL-15-D-2016-00113</a:t>
            </a:r>
          </a:p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Project összköltsége: 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400 000 Ft</a:t>
            </a:r>
          </a:p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Támogatási összeg: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400 000 Ft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Támogatási intenzitás: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100 %</a:t>
            </a:r>
          </a:p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50000"/>
              </a:lnSpc>
              <a:buClr>
                <a:srgbClr val="953735"/>
              </a:buClr>
              <a:buNone/>
            </a:pP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50000"/>
              </a:lnSpc>
              <a:buClr>
                <a:srgbClr val="953735"/>
              </a:buClr>
              <a:buNone/>
            </a:pP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50000"/>
              </a:lnSpc>
              <a:buClr>
                <a:srgbClr val="953735"/>
              </a:buClr>
              <a:buFont typeface="Calibri" pitchFamily="34"/>
              <a:buChar char="•"/>
            </a:pP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50000"/>
              </a:lnSpc>
              <a:buClr>
                <a:srgbClr val="953735"/>
              </a:buClr>
              <a:buFont typeface="Arial" pitchFamily="34"/>
              <a:buNone/>
            </a:pP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50000"/>
              </a:lnSpc>
              <a:buClr>
                <a:srgbClr val="953735"/>
              </a:buClr>
              <a:buFont typeface="Calibri" pitchFamily="34"/>
              <a:buChar char="•"/>
            </a:pP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838203" y="531757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u-HU" sz="44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pPr algn="ctr"/>
            <a:r>
              <a:rPr lang="hu-HU" sz="3200" b="1" u="sng" dirty="0">
                <a:solidFill>
                  <a:srgbClr val="376092"/>
                </a:solidFill>
              </a:rPr>
              <a:t>Exodusok a XX. században – Emléktáblák kihelyezésének támogatása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126" y="3953744"/>
            <a:ext cx="3709186" cy="278189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607" y="3911540"/>
            <a:ext cx="3723253" cy="279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8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Effect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rtalom helye 2"/>
          <p:cNvSpPr txBox="1">
            <a:spLocks/>
          </p:cNvSpPr>
          <p:nvPr/>
        </p:nvSpPr>
        <p:spPr>
          <a:xfrm>
            <a:off x="838203" y="1064762"/>
            <a:ext cx="9968342" cy="39985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hu-HU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hu-HU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hu-HU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60000"/>
              </a:lnSpc>
              <a:buClr>
                <a:srgbClr val="953735"/>
              </a:buClr>
              <a:buFont typeface="Calibri" pitchFamily="34"/>
              <a:buChar char="•"/>
            </a:pP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buClr>
                <a:srgbClr val="953735"/>
              </a:buClr>
              <a:buFont typeface="Calibri" pitchFamily="34"/>
              <a:buChar char="•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Leírás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: Nagykovácsi Szabadidőpark kialakítása a Nagyszénás utcában, a Nemzeti Sportközpontok kivitelezésében – 90 m² alapterület ellátása gumiborítással, legalább 8 kültéri sporteszköz elhelyezése (húzódzkodás,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tolódzkodás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 fekvőtámasz, bordásfal, hasizom erősítés, hátizom erősítés, lépcsőzés, függeszkedés)</a:t>
            </a:r>
          </a:p>
          <a:p>
            <a:pPr algn="just">
              <a:lnSpc>
                <a:spcPct val="100000"/>
              </a:lnSpc>
              <a:buClr>
                <a:srgbClr val="953735"/>
              </a:buClr>
              <a:buFont typeface="Calibri" pitchFamily="34"/>
              <a:buChar char="•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Megvalósítás: 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	  	</a:t>
            </a:r>
          </a:p>
          <a:p>
            <a:pPr lvl="0">
              <a:lnSpc>
                <a:spcPct val="10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Project összköltsége: 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az NSK által kiírt közbeszerzési eljárás eredményétől 				függ</a:t>
            </a:r>
          </a:p>
          <a:p>
            <a:pPr lvl="0">
              <a:lnSpc>
                <a:spcPct val="11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Támogatási összeg: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az NSK által kiírt közbeszerzési eljárás eredményétől 				függ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Támogatási intenzitás: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100 %</a:t>
            </a:r>
          </a:p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50000"/>
              </a:lnSpc>
              <a:buClr>
                <a:srgbClr val="953735"/>
              </a:buClr>
              <a:buNone/>
            </a:pP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50000"/>
              </a:lnSpc>
              <a:buClr>
                <a:srgbClr val="953735"/>
              </a:buClr>
              <a:buNone/>
            </a:pP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50000"/>
              </a:lnSpc>
              <a:buClr>
                <a:srgbClr val="953735"/>
              </a:buClr>
              <a:buFont typeface="Calibri" pitchFamily="34"/>
              <a:buChar char="•"/>
            </a:pP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50000"/>
              </a:lnSpc>
              <a:buClr>
                <a:srgbClr val="953735"/>
              </a:buClr>
              <a:buFont typeface="Arial" pitchFamily="34"/>
              <a:buNone/>
            </a:pP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50000"/>
              </a:lnSpc>
              <a:buClr>
                <a:srgbClr val="953735"/>
              </a:buClr>
              <a:buFont typeface="Calibri" pitchFamily="34"/>
              <a:buChar char="•"/>
            </a:pP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838203" y="180064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u-HU" sz="44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pPr algn="ctr"/>
            <a:r>
              <a:rPr lang="hu-HU" sz="3200" b="1" u="sng" dirty="0">
                <a:solidFill>
                  <a:srgbClr val="376092"/>
                </a:solidFill>
              </a:rPr>
              <a:t>Nagykovácsi településen 1 db C típusú sportpark megépítése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914AF380-0AB1-435B-863A-C75A93EFEC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277" y="4298072"/>
            <a:ext cx="3690424" cy="246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41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Effect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rtalom helye 2"/>
          <p:cNvSpPr txBox="1">
            <a:spLocks/>
          </p:cNvSpPr>
          <p:nvPr/>
        </p:nvSpPr>
        <p:spPr>
          <a:xfrm>
            <a:off x="838203" y="1346116"/>
            <a:ext cx="10096512" cy="334742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hu-HU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hu-HU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hu-HU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60000"/>
              </a:lnSpc>
              <a:buClr>
                <a:srgbClr val="953735"/>
              </a:buClr>
              <a:buFont typeface="Calibri" pitchFamily="34"/>
              <a:buChar char="•"/>
            </a:pP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buClr>
                <a:srgbClr val="953735"/>
              </a:buClr>
              <a:buFont typeface="Calibri" pitchFamily="34"/>
              <a:buChar char="•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Leírás: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műfüves kispálya megépítése a Nagyszénás utcában, az MLSZ kivitelezésében</a:t>
            </a:r>
          </a:p>
          <a:p>
            <a:pPr algn="just">
              <a:lnSpc>
                <a:spcPct val="100000"/>
              </a:lnSpc>
              <a:buClr>
                <a:srgbClr val="953735"/>
              </a:buClr>
              <a:buFont typeface="Calibri" pitchFamily="34"/>
              <a:buChar char="•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Megvalósítás: 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	  	</a:t>
            </a:r>
          </a:p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Project összköltsége: 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32 500 000 Ft</a:t>
            </a:r>
          </a:p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Támogatási összeg: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29 250 000 Ft</a:t>
            </a:r>
          </a:p>
          <a:p>
            <a:pPr>
              <a:lnSpc>
                <a:spcPct val="50000"/>
              </a:lnSpc>
              <a:buClr>
                <a:srgbClr val="953735"/>
              </a:buClr>
              <a:buFont typeface="Calibri" pitchFamily="34"/>
              <a:buChar char="•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Támogatási intenzitás: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90 %</a:t>
            </a:r>
          </a:p>
          <a:p>
            <a:pPr marL="0" lvl="0" indent="0">
              <a:lnSpc>
                <a:spcPct val="50000"/>
              </a:lnSpc>
              <a:buClr>
                <a:srgbClr val="953735"/>
              </a:buClr>
              <a:buNone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lvl="0" indent="0">
              <a:lnSpc>
                <a:spcPct val="50000"/>
              </a:lnSpc>
              <a:buClr>
                <a:srgbClr val="953735"/>
              </a:buClr>
              <a:buNone/>
            </a:pP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50000"/>
              </a:lnSpc>
              <a:buClr>
                <a:srgbClr val="953735"/>
              </a:buClr>
              <a:buNone/>
            </a:pP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50000"/>
              </a:lnSpc>
              <a:buClr>
                <a:srgbClr val="953735"/>
              </a:buClr>
              <a:buFont typeface="Calibri" pitchFamily="34"/>
              <a:buChar char="•"/>
            </a:pP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50000"/>
              </a:lnSpc>
              <a:buClr>
                <a:srgbClr val="953735"/>
              </a:buClr>
              <a:buFont typeface="Arial" pitchFamily="34"/>
              <a:buNone/>
            </a:pP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50000"/>
              </a:lnSpc>
              <a:buClr>
                <a:srgbClr val="953735"/>
              </a:buClr>
              <a:buFont typeface="Calibri" pitchFamily="34"/>
              <a:buChar char="•"/>
            </a:pP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936677" y="683336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u-HU" sz="44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pPr algn="ctr"/>
            <a:r>
              <a:rPr lang="hu-HU" sz="3200" b="1" u="sng" dirty="0">
                <a:solidFill>
                  <a:srgbClr val="376092"/>
                </a:solidFill>
              </a:rPr>
              <a:t>Műfüves kispálya megépítése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735" y="2184300"/>
            <a:ext cx="3327817" cy="4585487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014F260B-F13F-4099-8AE3-39D74E0FBE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10" y="3788659"/>
            <a:ext cx="4270277" cy="300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30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Effect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rtalom helye 2"/>
          <p:cNvSpPr txBox="1">
            <a:spLocks/>
          </p:cNvSpPr>
          <p:nvPr/>
        </p:nvSpPr>
        <p:spPr>
          <a:xfrm>
            <a:off x="838203" y="1951030"/>
            <a:ext cx="10096512" cy="334742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hu-HU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hu-HU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hu-HU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60000"/>
              </a:lnSpc>
              <a:buClr>
                <a:srgbClr val="953735"/>
              </a:buClr>
              <a:buFont typeface="Calibri" pitchFamily="34"/>
              <a:buChar char="•"/>
            </a:pP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buClr>
                <a:srgbClr val="953735"/>
              </a:buClr>
              <a:buFont typeface="Calibri" pitchFamily="34"/>
              <a:buChar char="•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Leírás: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Az önkormányzati ASP rendszerhez történő kötelező csatlakozás az e-ügyintézési feladatok ellátásának elősegítésére</a:t>
            </a:r>
          </a:p>
          <a:p>
            <a:pPr algn="just">
              <a:lnSpc>
                <a:spcPct val="100000"/>
              </a:lnSpc>
              <a:buClr>
                <a:srgbClr val="953735"/>
              </a:buClr>
              <a:buFont typeface="Calibri" pitchFamily="34"/>
              <a:buChar char="•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Megvalósítás: 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2017-2018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	  	</a:t>
            </a:r>
          </a:p>
          <a:p>
            <a:pPr lvl="0" algn="just">
              <a:lnSpc>
                <a:spcPct val="6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Pályázati azonosító: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KÖFOP-1.2.1-VEKOP-16-2017-00901</a:t>
            </a:r>
          </a:p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Project összköltsége: 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6 998 335 Ft</a:t>
            </a:r>
          </a:p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Támogatási összeg: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6 998 335 Ft</a:t>
            </a:r>
          </a:p>
          <a:p>
            <a:pPr>
              <a:lnSpc>
                <a:spcPct val="50000"/>
              </a:lnSpc>
              <a:buClr>
                <a:srgbClr val="953735"/>
              </a:buClr>
              <a:buFont typeface="Calibri" pitchFamily="34"/>
              <a:buChar char="•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Támogatási intenzitás: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100 %</a:t>
            </a:r>
          </a:p>
          <a:p>
            <a:pPr marL="0" lvl="0" indent="0">
              <a:lnSpc>
                <a:spcPct val="50000"/>
              </a:lnSpc>
              <a:buClr>
                <a:srgbClr val="953735"/>
              </a:buClr>
              <a:buNone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lvl="0" indent="0">
              <a:lnSpc>
                <a:spcPct val="50000"/>
              </a:lnSpc>
              <a:buClr>
                <a:srgbClr val="953735"/>
              </a:buClr>
              <a:buNone/>
            </a:pP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50000"/>
              </a:lnSpc>
              <a:buClr>
                <a:srgbClr val="953735"/>
              </a:buClr>
              <a:buNone/>
            </a:pP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50000"/>
              </a:lnSpc>
              <a:buClr>
                <a:srgbClr val="953735"/>
              </a:buClr>
              <a:buFont typeface="Calibri" pitchFamily="34"/>
              <a:buChar char="•"/>
            </a:pP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50000"/>
              </a:lnSpc>
              <a:buClr>
                <a:srgbClr val="953735"/>
              </a:buClr>
              <a:buFont typeface="Arial" pitchFamily="34"/>
              <a:buNone/>
            </a:pP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50000"/>
              </a:lnSpc>
              <a:buClr>
                <a:srgbClr val="953735"/>
              </a:buClr>
              <a:buFont typeface="Calibri" pitchFamily="34"/>
              <a:buChar char="•"/>
            </a:pP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838203" y="531757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u-HU" sz="44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pPr algn="ctr"/>
            <a:r>
              <a:rPr lang="hu-HU" sz="3200" b="1" u="sng" dirty="0">
                <a:solidFill>
                  <a:srgbClr val="376092"/>
                </a:solidFill>
              </a:rPr>
              <a:t>ASP rendszerhez való csatlakozás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294183B6-896E-4B5F-BFA0-4C2AC4A01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382" y="3748121"/>
            <a:ext cx="3925105" cy="294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57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Effect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rtalom helye 2"/>
          <p:cNvSpPr txBox="1">
            <a:spLocks/>
          </p:cNvSpPr>
          <p:nvPr/>
        </p:nvSpPr>
        <p:spPr>
          <a:xfrm>
            <a:off x="838203" y="1106966"/>
            <a:ext cx="10515600" cy="334742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hu-HU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hu-HU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hu-HU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60000"/>
              </a:lnSpc>
              <a:buClr>
                <a:srgbClr val="953735"/>
              </a:buClr>
              <a:buFont typeface="Calibri" pitchFamily="34"/>
              <a:buChar char="•"/>
            </a:pP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buClr>
                <a:srgbClr val="953735"/>
              </a:buClr>
              <a:buFont typeface="Calibri" pitchFamily="34"/>
              <a:buChar char="•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Leírás: 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Nagykovácsi 2016-ban is számtalan programmal csatlakozott a Mobilitási Héthez (óvodai, iskolai pecsétgyűjtés az autómentes óvodába, iskolába jutásért; egészség nap; sportág választó; útlezárás) 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buClr>
                <a:srgbClr val="953735"/>
              </a:buClr>
              <a:buFont typeface="Calibri" pitchFamily="34"/>
              <a:buChar char="•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Megvalósítás: 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	  	</a:t>
            </a:r>
          </a:p>
          <a:p>
            <a:pPr lvl="0" algn="just">
              <a:lnSpc>
                <a:spcPct val="6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Pályázati azonosító: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AMN-28/2016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Project összköltsége: 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250 000 Ft</a:t>
            </a:r>
          </a:p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Támogatási összeg: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250 000 Ft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Támogatási intenzitás: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</a:p>
          <a:p>
            <a:pPr marL="0" lvl="0" indent="0">
              <a:lnSpc>
                <a:spcPct val="50000"/>
              </a:lnSpc>
              <a:buClr>
                <a:srgbClr val="953735"/>
              </a:buClr>
              <a:buNone/>
            </a:pP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50000"/>
              </a:lnSpc>
              <a:buClr>
                <a:srgbClr val="953735"/>
              </a:buClr>
              <a:buNone/>
            </a:pP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50000"/>
              </a:lnSpc>
              <a:buClr>
                <a:srgbClr val="953735"/>
              </a:buClr>
              <a:buFont typeface="Calibri" pitchFamily="34"/>
              <a:buChar char="•"/>
            </a:pP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50000"/>
              </a:lnSpc>
              <a:buClr>
                <a:srgbClr val="953735"/>
              </a:buClr>
              <a:buFont typeface="Arial" pitchFamily="34"/>
              <a:buNone/>
            </a:pP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50000"/>
              </a:lnSpc>
              <a:buClr>
                <a:srgbClr val="953735"/>
              </a:buClr>
              <a:buFont typeface="Calibri" pitchFamily="34"/>
              <a:buChar char="•"/>
            </a:pP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838203" y="165996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u-HU" sz="44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pPr algn="ctr"/>
            <a:r>
              <a:rPr lang="hu-HU" sz="3200" b="1" u="sng" dirty="0">
                <a:solidFill>
                  <a:srgbClr val="376092"/>
                </a:solidFill>
              </a:rPr>
              <a:t>Európai Mobilitási Hét – Autómentes Nap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712" y="4099874"/>
            <a:ext cx="3587859" cy="268778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0654" y="4092720"/>
            <a:ext cx="3583127" cy="268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1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Effect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 idx="4294967295"/>
          </p:nvPr>
        </p:nvSpPr>
        <p:spPr>
          <a:xfrm>
            <a:off x="838203" y="-276646"/>
            <a:ext cx="10515600" cy="1325559"/>
          </a:xfrm>
        </p:spPr>
        <p:txBody>
          <a:bodyPr anchorCtr="1"/>
          <a:lstStyle/>
          <a:p>
            <a:pPr lvl="0" algn="ctr"/>
            <a:r>
              <a:rPr lang="hu-HU" sz="4000" b="1" u="sng" dirty="0">
                <a:solidFill>
                  <a:srgbClr val="376092"/>
                </a:solidFill>
              </a:rPr>
              <a:t>Vis maior pályázatok 1.</a:t>
            </a:r>
          </a:p>
        </p:txBody>
      </p:sp>
      <p:sp>
        <p:nvSpPr>
          <p:cNvPr id="3" name="Tartalom helye 2"/>
          <p:cNvSpPr txBox="1">
            <a:spLocks noGrp="1"/>
          </p:cNvSpPr>
          <p:nvPr>
            <p:ph type="body" idx="4294967295"/>
          </p:nvPr>
        </p:nvSpPr>
        <p:spPr>
          <a:xfrm>
            <a:off x="712518" y="998844"/>
            <a:ext cx="10096512" cy="5878110"/>
          </a:xfrm>
        </p:spPr>
        <p:txBody>
          <a:bodyPr>
            <a:normAutofit/>
          </a:bodyPr>
          <a:lstStyle/>
          <a:p>
            <a:pPr lvl="0" algn="just">
              <a:lnSpc>
                <a:spcPct val="60000"/>
              </a:lnSpc>
              <a:buClr>
                <a:srgbClr val="953735"/>
              </a:buClr>
              <a:buFont typeface="Calibri" pitchFamily="34"/>
            </a:pP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0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Leírás: </a:t>
            </a:r>
            <a:r>
              <a:rPr lang="hu-HU" sz="2000" u="sng" dirty="0">
                <a:latin typeface="Arial" panose="020B0604020202020204" pitchFamily="34" charset="0"/>
                <a:cs typeface="Arial" panose="020B0604020202020204" pitchFamily="34" charset="0"/>
              </a:rPr>
              <a:t>2014. júliusának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végén rövid időn belül nagymennyiségű csapadék hullott, melynek következtében a lezúduló felszíni víz több utcát is megrongált</a:t>
            </a:r>
          </a:p>
          <a:p>
            <a:pPr lvl="0" algn="just">
              <a:lnSpc>
                <a:spcPct val="6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Megvalósítás: 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2015-2016	  	</a:t>
            </a:r>
          </a:p>
          <a:p>
            <a:pPr lvl="0" algn="just">
              <a:lnSpc>
                <a:spcPct val="6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Pályázati azonosító: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212 059	</a:t>
            </a:r>
          </a:p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Project összköltsége: 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27 478 838 Ft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Támogatási intenzitás: 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90 %</a:t>
            </a:r>
          </a:p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Támogatás összege: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24 730 000 Ft</a:t>
            </a:r>
          </a:p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Érintett utcák: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Erdőalja utca, Kökörcsin utca, Viola utca	</a:t>
            </a:r>
          </a:p>
          <a:p>
            <a:pPr marL="0" lvl="0" indent="0">
              <a:lnSpc>
                <a:spcPct val="50000"/>
              </a:lnSpc>
              <a:buNone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0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Leírás: </a:t>
            </a:r>
            <a:r>
              <a:rPr lang="hu-HU" sz="2000" u="sng" dirty="0">
                <a:latin typeface="Arial" panose="020B0604020202020204" pitchFamily="34" charset="0"/>
                <a:cs typeface="Arial" panose="020B0604020202020204" pitchFamily="34" charset="0"/>
              </a:rPr>
              <a:t>2014. szeptemberében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ismételten kritikus mennyiségű csapadék hullott le rövid időn belül, a lezúduló felszíni víz több utcát tönkretett</a:t>
            </a:r>
          </a:p>
          <a:p>
            <a:pPr lvl="0" algn="just">
              <a:lnSpc>
                <a:spcPct val="6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Megvalósítás: 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2015-2016	  	</a:t>
            </a:r>
          </a:p>
          <a:p>
            <a:pPr lvl="0" algn="just">
              <a:lnSpc>
                <a:spcPct val="6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Pályázati azonosító: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216 482</a:t>
            </a:r>
          </a:p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Project összköltsége: 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27 592 731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Ft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Támogatási intenzitás: 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90 %</a:t>
            </a:r>
          </a:p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Támogatás összege: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24 833 000 Ft</a:t>
            </a:r>
          </a:p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Érintett utcák: 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Gémeskút utca , Kőrös utca, Szamos utca, Farkas utca</a:t>
            </a:r>
          </a:p>
          <a:p>
            <a:pPr marL="0" lvl="0" indent="0">
              <a:lnSpc>
                <a:spcPct val="50000"/>
              </a:lnSpc>
              <a:buClr>
                <a:srgbClr val="953735"/>
              </a:buClr>
              <a:buNone/>
            </a:pP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875" y="2156270"/>
            <a:ext cx="2335781" cy="1751836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99" y="4441371"/>
            <a:ext cx="2284843" cy="1713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Effect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 idx="4294967295"/>
          </p:nvPr>
        </p:nvSpPr>
        <p:spPr>
          <a:xfrm>
            <a:off x="838203" y="-276646"/>
            <a:ext cx="10515600" cy="1325559"/>
          </a:xfrm>
        </p:spPr>
        <p:txBody>
          <a:bodyPr anchorCtr="1"/>
          <a:lstStyle/>
          <a:p>
            <a:pPr lvl="0" algn="ctr"/>
            <a:r>
              <a:rPr lang="hu-HU" sz="4000" b="1" u="sng" dirty="0">
                <a:solidFill>
                  <a:srgbClr val="376092"/>
                </a:solidFill>
              </a:rPr>
              <a:t>Vis maior pályázatok 2.</a:t>
            </a:r>
          </a:p>
        </p:txBody>
      </p:sp>
      <p:sp>
        <p:nvSpPr>
          <p:cNvPr id="3" name="Tartalom helye 2"/>
          <p:cNvSpPr txBox="1">
            <a:spLocks noGrp="1"/>
          </p:cNvSpPr>
          <p:nvPr>
            <p:ph type="body" idx="4294967295"/>
          </p:nvPr>
        </p:nvSpPr>
        <p:spPr>
          <a:xfrm>
            <a:off x="581891" y="665017"/>
            <a:ext cx="10096512" cy="5878110"/>
          </a:xfrm>
        </p:spPr>
        <p:txBody>
          <a:bodyPr>
            <a:normAutofit/>
          </a:bodyPr>
          <a:lstStyle/>
          <a:p>
            <a:pPr lvl="0" algn="just">
              <a:lnSpc>
                <a:spcPct val="60000"/>
              </a:lnSpc>
              <a:buClr>
                <a:srgbClr val="953735"/>
              </a:buClr>
              <a:buFont typeface="Calibri" pitchFamily="34"/>
            </a:pP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0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Leírás: </a:t>
            </a:r>
            <a:r>
              <a:rPr lang="hu-HU" sz="2000" u="sng" dirty="0">
                <a:latin typeface="Arial" panose="020B0604020202020204" pitchFamily="34" charset="0"/>
                <a:cs typeface="Arial" panose="020B0604020202020204" pitchFamily="34" charset="0"/>
              </a:rPr>
              <a:t>2015. júniusában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rövid időn belül nagymennyiségű csapadék hullott, melynek következtében a lezúduló felszíni víz több utcát is megrongált</a:t>
            </a:r>
          </a:p>
          <a:p>
            <a:pPr lvl="0" algn="just">
              <a:lnSpc>
                <a:spcPct val="6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Megvalósítás: 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2015-2016	  	</a:t>
            </a:r>
          </a:p>
          <a:p>
            <a:pPr lvl="0" algn="just">
              <a:lnSpc>
                <a:spcPct val="6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Pályázati azonosító: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271 486	</a:t>
            </a:r>
          </a:p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Project összköltsége: 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21 209 000 Ft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Támogatási intenzitás: 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90 %</a:t>
            </a:r>
          </a:p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Támogatás összege: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19 088 000 Ft</a:t>
            </a:r>
          </a:p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Érintett utcák: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Tátika utca, Virágos sétány, Fenyő utca</a:t>
            </a:r>
          </a:p>
          <a:p>
            <a:pPr marL="0" lvl="0" indent="0">
              <a:lnSpc>
                <a:spcPct val="50000"/>
              </a:lnSpc>
              <a:buNone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0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Leírás: </a:t>
            </a:r>
            <a:r>
              <a:rPr lang="hu-HU" sz="2000" u="sng" dirty="0">
                <a:latin typeface="Arial" panose="020B0604020202020204" pitchFamily="34" charset="0"/>
                <a:cs typeface="Arial" panose="020B0604020202020204" pitchFamily="34" charset="0"/>
              </a:rPr>
              <a:t>2015. augusztusában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ismételten kritikus mennyiségű csapadék hullott le rövid időn belül, a lezúduló felszíni víz több utcát tönkretett</a:t>
            </a:r>
          </a:p>
          <a:p>
            <a:pPr lvl="0" algn="just">
              <a:lnSpc>
                <a:spcPct val="6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Megvalósítás: 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2015-2016	  	</a:t>
            </a:r>
          </a:p>
          <a:p>
            <a:pPr lvl="0" algn="just">
              <a:lnSpc>
                <a:spcPct val="6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Pályázati azonosító: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276 626</a:t>
            </a:r>
          </a:p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Project összköltsége: 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17 557 750 Ft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Támogatási intenzitás: 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90 %</a:t>
            </a:r>
          </a:p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Támogatás összege: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15 801 000 Ft</a:t>
            </a:r>
          </a:p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Érintett utcák: 		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Kazal utca, Rózsa utca</a:t>
            </a:r>
          </a:p>
          <a:p>
            <a:pPr marL="0" lvl="0" indent="0">
              <a:lnSpc>
                <a:spcPct val="50000"/>
              </a:lnSpc>
              <a:buClr>
                <a:srgbClr val="953735"/>
              </a:buClr>
              <a:buNone/>
            </a:pP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50000"/>
              </a:lnSpc>
              <a:buClr>
                <a:srgbClr val="953735"/>
              </a:buClr>
              <a:buFont typeface="Calibri" pitchFamily="34"/>
            </a:pP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323" y="1785807"/>
            <a:ext cx="3199563" cy="1799754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323" y="4302893"/>
            <a:ext cx="3406809" cy="255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01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Effect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1623</TotalTime>
  <Words>422</Words>
  <Application>Microsoft Office PowerPoint</Application>
  <PresentationFormat>Szélesvásznú</PresentationFormat>
  <Paragraphs>236</Paragraphs>
  <Slides>17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téma</vt:lpstr>
      <vt:lpstr>    </vt:lpstr>
      <vt:lpstr>1956-os emlékszoba kialakítása önkormányzati épületben</vt:lpstr>
      <vt:lpstr>PowerPoint-bemutató</vt:lpstr>
      <vt:lpstr>PowerPoint-bemutató</vt:lpstr>
      <vt:lpstr>PowerPoint-bemutató</vt:lpstr>
      <vt:lpstr>PowerPoint-bemutató</vt:lpstr>
      <vt:lpstr>PowerPoint-bemutató</vt:lpstr>
      <vt:lpstr>Vis maior pályázatok 1.</vt:lpstr>
      <vt:lpstr>Vis maior pályázatok 2.</vt:lpstr>
      <vt:lpstr>Vis maior pályázatok 3.</vt:lpstr>
      <vt:lpstr>PowerPoint-bemutató</vt:lpstr>
      <vt:lpstr>PowerPoint-bemutató</vt:lpstr>
      <vt:lpstr>PowerPoint-bemutató</vt:lpstr>
      <vt:lpstr>PowerPoint-bemutató</vt:lpstr>
      <vt:lpstr>Beruházások 1.</vt:lpstr>
      <vt:lpstr>PowerPoint-bemutató</vt:lpstr>
      <vt:lpstr>Köszönöm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Pappné Molnár Afrodité</dc:creator>
  <cp:lastModifiedBy>Kissne Szalay Erzsébet</cp:lastModifiedBy>
  <cp:revision>96</cp:revision>
  <cp:lastPrinted>2016-06-22T11:26:16Z</cp:lastPrinted>
  <dcterms:created xsi:type="dcterms:W3CDTF">2014-06-12T11:19:27Z</dcterms:created>
  <dcterms:modified xsi:type="dcterms:W3CDTF">2017-06-22T11:29:49Z</dcterms:modified>
</cp:coreProperties>
</file>